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6"/>
  </p:notesMasterIdLst>
  <p:handoutMasterIdLst>
    <p:handoutMasterId r:id="rId27"/>
  </p:handoutMasterIdLst>
  <p:sldIdLst>
    <p:sldId id="3414" r:id="rId3"/>
    <p:sldId id="3493" r:id="rId4"/>
    <p:sldId id="3417" r:id="rId5"/>
    <p:sldId id="3027" r:id="rId6"/>
    <p:sldId id="3468" r:id="rId7"/>
    <p:sldId id="3471" r:id="rId8"/>
    <p:sldId id="3488" r:id="rId9"/>
    <p:sldId id="3473" r:id="rId10"/>
    <p:sldId id="3487" r:id="rId11"/>
    <p:sldId id="3489" r:id="rId12"/>
    <p:sldId id="3490" r:id="rId13"/>
    <p:sldId id="3491" r:id="rId14"/>
    <p:sldId id="3492" r:id="rId15"/>
    <p:sldId id="3478" r:id="rId16"/>
    <p:sldId id="3479" r:id="rId17"/>
    <p:sldId id="3480" r:id="rId18"/>
    <p:sldId id="3481" r:id="rId19"/>
    <p:sldId id="3482" r:id="rId20"/>
    <p:sldId id="3338" r:id="rId21"/>
    <p:sldId id="3484" r:id="rId22"/>
    <p:sldId id="3485" r:id="rId23"/>
    <p:sldId id="3486" r:id="rId24"/>
    <p:sldId id="606" r:id="rId25"/>
  </p:sldIdLst>
  <p:sldSz cx="12192000" cy="6858000"/>
  <p:notesSz cx="7010400" cy="9296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22" d="100"/>
          <a:sy n="122" d="100"/>
        </p:scale>
        <p:origin x="-120" y="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A70B8-F6F9-4797-8CBF-636FEFCD2A8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8ED7CE9-331E-49F3-A5E2-591901C72A1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id-ID" dirty="0">
              <a:latin typeface="Cambria" panose="02040503050406030204" pitchFamily="18" charset="0"/>
              <a:ea typeface="Cambria" panose="02040503050406030204" pitchFamily="18" charset="0"/>
            </a:rPr>
            <a:t>KEBERPIHAKAN KEPADA ANAK TIDAK MAMPU</a:t>
          </a:r>
          <a:endParaRPr lang="id-ID" dirty="0"/>
        </a:p>
      </dgm:t>
    </dgm:pt>
    <dgm:pt modelId="{75EC8480-8413-4546-B95E-464A8EEF27C6}" type="parTrans" cxnId="{4CB35D08-5335-4525-B35A-9C78B3BCC37B}">
      <dgm:prSet/>
      <dgm:spPr/>
      <dgm:t>
        <a:bodyPr/>
        <a:lstStyle/>
        <a:p>
          <a:endParaRPr lang="id-ID"/>
        </a:p>
      </dgm:t>
    </dgm:pt>
    <dgm:pt modelId="{60804640-FE39-4510-BA74-7EBCD8D29167}" type="sibTrans" cxnId="{4CB35D08-5335-4525-B35A-9C78B3BCC37B}">
      <dgm:prSet/>
      <dgm:spPr/>
      <dgm:t>
        <a:bodyPr/>
        <a:lstStyle/>
        <a:p>
          <a:endParaRPr lang="id-ID"/>
        </a:p>
      </dgm:t>
    </dgm:pt>
    <dgm:pt modelId="{20AE92CC-2AFD-4555-AA80-F7E33ADD8DF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id-ID" sz="2000" dirty="0">
              <a:latin typeface="Cambria" panose="02040503050406030204" pitchFamily="18" charset="0"/>
              <a:ea typeface="Cambria" panose="02040503050406030204" pitchFamily="18" charset="0"/>
            </a:rPr>
            <a:t>MENGHAPUS DISKRIMINASI DAN KETIDAKADILAN</a:t>
          </a:r>
          <a:endParaRPr lang="id-ID" sz="2000" dirty="0"/>
        </a:p>
      </dgm:t>
    </dgm:pt>
    <dgm:pt modelId="{822274B7-B733-4217-BA4F-0B49A8472C35}" type="parTrans" cxnId="{AE257214-BA8F-46EF-A1B6-A8194770CF92}">
      <dgm:prSet/>
      <dgm:spPr/>
      <dgm:t>
        <a:bodyPr/>
        <a:lstStyle/>
        <a:p>
          <a:endParaRPr lang="id-ID"/>
        </a:p>
      </dgm:t>
    </dgm:pt>
    <dgm:pt modelId="{2A1FE6B3-91B7-4592-A3EB-846C03DE0154}" type="sibTrans" cxnId="{AE257214-BA8F-46EF-A1B6-A8194770CF92}">
      <dgm:prSet/>
      <dgm:spPr/>
      <dgm:t>
        <a:bodyPr/>
        <a:lstStyle/>
        <a:p>
          <a:endParaRPr lang="id-ID"/>
        </a:p>
      </dgm:t>
    </dgm:pt>
    <dgm:pt modelId="{7215079A-4B4C-4FBD-A368-8E900CEB4A6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id-ID" dirty="0">
              <a:latin typeface="Cambria" panose="02040503050406030204" pitchFamily="18" charset="0"/>
              <a:ea typeface="Cambria" panose="02040503050406030204" pitchFamily="18" charset="0"/>
            </a:rPr>
            <a:t>PINTU MASUK BAGI TERWUJUDNYA PEMERATAAN KUANTITAS DAN KUALITAS SEKOLAH TERMASUK GURU</a:t>
          </a:r>
          <a:endParaRPr lang="id-ID" dirty="0"/>
        </a:p>
      </dgm:t>
    </dgm:pt>
    <dgm:pt modelId="{F5D6BF03-1CED-42FE-BB94-ED223F8F11DC}" type="parTrans" cxnId="{C99151A3-77F2-4332-AB9F-E59609BE56A4}">
      <dgm:prSet/>
      <dgm:spPr/>
      <dgm:t>
        <a:bodyPr/>
        <a:lstStyle/>
        <a:p>
          <a:endParaRPr lang="id-ID"/>
        </a:p>
      </dgm:t>
    </dgm:pt>
    <dgm:pt modelId="{FBAA7F66-6E66-41C1-89AF-1313985F135B}" type="sibTrans" cxnId="{C99151A3-77F2-4332-AB9F-E59609BE56A4}">
      <dgm:prSet/>
      <dgm:spPr/>
      <dgm:t>
        <a:bodyPr/>
        <a:lstStyle/>
        <a:p>
          <a:endParaRPr lang="id-ID"/>
        </a:p>
      </dgm:t>
    </dgm:pt>
    <dgm:pt modelId="{7B77D638-01BB-44A9-AC82-E293C6847F1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id-ID" dirty="0">
              <a:latin typeface="Cambria" panose="02040503050406030204" pitchFamily="18" charset="0"/>
              <a:ea typeface="Cambria" panose="02040503050406030204" pitchFamily="18" charset="0"/>
            </a:rPr>
            <a:t>SEKOLAH MENJADI TEMPAT BELAJAR MENYENANGKAN DAN PENGUATAN PENDIDIKAN KARAKTER </a:t>
          </a:r>
          <a:endParaRPr lang="id-ID" dirty="0"/>
        </a:p>
      </dgm:t>
    </dgm:pt>
    <dgm:pt modelId="{49C04504-28BF-4CE0-9B51-F5E25F9CA82F}" type="parTrans" cxnId="{6A833665-7CB0-43F2-B529-E2B9C5B0E0D2}">
      <dgm:prSet/>
      <dgm:spPr/>
      <dgm:t>
        <a:bodyPr/>
        <a:lstStyle/>
        <a:p>
          <a:endParaRPr lang="id-ID"/>
        </a:p>
      </dgm:t>
    </dgm:pt>
    <dgm:pt modelId="{6067EF58-9847-4FE9-9ACD-887BF729F1E4}" type="sibTrans" cxnId="{6A833665-7CB0-43F2-B529-E2B9C5B0E0D2}">
      <dgm:prSet/>
      <dgm:spPr/>
      <dgm:t>
        <a:bodyPr/>
        <a:lstStyle/>
        <a:p>
          <a:endParaRPr lang="id-ID"/>
        </a:p>
      </dgm:t>
    </dgm:pt>
    <dgm:pt modelId="{1F2553A3-F097-4880-BBC2-B126098D016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id-ID" sz="2000" dirty="0">
              <a:latin typeface="Cambria" panose="02040503050406030204" pitchFamily="18" charset="0"/>
              <a:ea typeface="Cambria" panose="02040503050406030204" pitchFamily="18" charset="0"/>
            </a:rPr>
            <a:t>MEMBANTU PEMDA DALAM PEMENUHAN SPM</a:t>
          </a:r>
          <a:endParaRPr lang="id-ID" sz="2000" dirty="0"/>
        </a:p>
      </dgm:t>
    </dgm:pt>
    <dgm:pt modelId="{EB6C16B3-D8FD-4958-B0DD-A1E92FB593CC}" type="parTrans" cxnId="{27893866-31B3-4C2A-93F9-4BD2B08F7080}">
      <dgm:prSet/>
      <dgm:spPr/>
      <dgm:t>
        <a:bodyPr/>
        <a:lstStyle/>
        <a:p>
          <a:endParaRPr lang="id-ID"/>
        </a:p>
      </dgm:t>
    </dgm:pt>
    <dgm:pt modelId="{9566EF24-5E87-471E-BBC2-A1ADD6444FEF}" type="sibTrans" cxnId="{27893866-31B3-4C2A-93F9-4BD2B08F7080}">
      <dgm:prSet/>
      <dgm:spPr/>
      <dgm:t>
        <a:bodyPr/>
        <a:lstStyle/>
        <a:p>
          <a:endParaRPr lang="id-ID"/>
        </a:p>
      </dgm:t>
    </dgm:pt>
    <dgm:pt modelId="{3E14A520-7998-4D5F-B185-6B3A501DABB6}" type="pres">
      <dgm:prSet presAssocID="{201A70B8-F6F9-4797-8CBF-636FEFCD2A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C7D948-8061-4E83-88A9-183DC5481D08}" type="pres">
      <dgm:prSet presAssocID="{C8ED7CE9-331E-49F3-A5E2-591901C72A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7207C-C7CA-4AF6-84F2-E171414B8637}" type="pres">
      <dgm:prSet presAssocID="{60804640-FE39-4510-BA74-7EBCD8D29167}" presName="sibTrans" presStyleCnt="0"/>
      <dgm:spPr/>
    </dgm:pt>
    <dgm:pt modelId="{D114646E-4F6B-452D-A3BF-F81C31F9CEC1}" type="pres">
      <dgm:prSet presAssocID="{20AE92CC-2AFD-4555-AA80-F7E33ADD8D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BE9B4-FFAF-433C-BAA6-2F8B257E9AE7}" type="pres">
      <dgm:prSet presAssocID="{2A1FE6B3-91B7-4592-A3EB-846C03DE0154}" presName="sibTrans" presStyleCnt="0"/>
      <dgm:spPr/>
    </dgm:pt>
    <dgm:pt modelId="{F648B0B2-342C-4930-AEC4-B3D710C718A7}" type="pres">
      <dgm:prSet presAssocID="{7215079A-4B4C-4FBD-A368-8E900CEB4A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D7668-B2C1-407D-AD19-40CC59E5FC86}" type="pres">
      <dgm:prSet presAssocID="{FBAA7F66-6E66-41C1-89AF-1313985F135B}" presName="sibTrans" presStyleCnt="0"/>
      <dgm:spPr/>
    </dgm:pt>
    <dgm:pt modelId="{CB25A6A1-9867-4564-A903-66DBD9E7D48A}" type="pres">
      <dgm:prSet presAssocID="{7B77D638-01BB-44A9-AC82-E293C6847F1F}" presName="node" presStyleLbl="node1" presStyleIdx="3" presStyleCnt="5" custLinFactNeighborX="402" custLinFactNeighborY="14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79D63-7A0A-49DA-B9BE-DC3C0F1FD248}" type="pres">
      <dgm:prSet presAssocID="{6067EF58-9847-4FE9-9ACD-887BF729F1E4}" presName="sibTrans" presStyleCnt="0"/>
      <dgm:spPr/>
    </dgm:pt>
    <dgm:pt modelId="{9EAA53FC-D05B-40A4-B2D8-0D6C115FB72A}" type="pres">
      <dgm:prSet presAssocID="{1F2553A3-F097-4880-BBC2-B126098D01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96ADDD-B6C7-46EB-8B47-D4B34EE99ADC}" type="presOf" srcId="{C8ED7CE9-331E-49F3-A5E2-591901C72A1C}" destId="{3FC7D948-8061-4E83-88A9-183DC5481D08}" srcOrd="0" destOrd="0" presId="urn:microsoft.com/office/officeart/2005/8/layout/default"/>
    <dgm:cxn modelId="{C99151A3-77F2-4332-AB9F-E59609BE56A4}" srcId="{201A70B8-F6F9-4797-8CBF-636FEFCD2A8F}" destId="{7215079A-4B4C-4FBD-A368-8E900CEB4A6D}" srcOrd="2" destOrd="0" parTransId="{F5D6BF03-1CED-42FE-BB94-ED223F8F11DC}" sibTransId="{FBAA7F66-6E66-41C1-89AF-1313985F135B}"/>
    <dgm:cxn modelId="{BE331A2A-FA47-488F-9743-AC278A882A45}" type="presOf" srcId="{201A70B8-F6F9-4797-8CBF-636FEFCD2A8F}" destId="{3E14A520-7998-4D5F-B185-6B3A501DABB6}" srcOrd="0" destOrd="0" presId="urn:microsoft.com/office/officeart/2005/8/layout/default"/>
    <dgm:cxn modelId="{AE257214-BA8F-46EF-A1B6-A8194770CF92}" srcId="{201A70B8-F6F9-4797-8CBF-636FEFCD2A8F}" destId="{20AE92CC-2AFD-4555-AA80-F7E33ADD8DF1}" srcOrd="1" destOrd="0" parTransId="{822274B7-B733-4217-BA4F-0B49A8472C35}" sibTransId="{2A1FE6B3-91B7-4592-A3EB-846C03DE0154}"/>
    <dgm:cxn modelId="{27893866-31B3-4C2A-93F9-4BD2B08F7080}" srcId="{201A70B8-F6F9-4797-8CBF-636FEFCD2A8F}" destId="{1F2553A3-F097-4880-BBC2-B126098D0167}" srcOrd="4" destOrd="0" parTransId="{EB6C16B3-D8FD-4958-B0DD-A1E92FB593CC}" sibTransId="{9566EF24-5E87-471E-BBC2-A1ADD6444FEF}"/>
    <dgm:cxn modelId="{6A833665-7CB0-43F2-B529-E2B9C5B0E0D2}" srcId="{201A70B8-F6F9-4797-8CBF-636FEFCD2A8F}" destId="{7B77D638-01BB-44A9-AC82-E293C6847F1F}" srcOrd="3" destOrd="0" parTransId="{49C04504-28BF-4CE0-9B51-F5E25F9CA82F}" sibTransId="{6067EF58-9847-4FE9-9ACD-887BF729F1E4}"/>
    <dgm:cxn modelId="{4CB35D08-5335-4525-B35A-9C78B3BCC37B}" srcId="{201A70B8-F6F9-4797-8CBF-636FEFCD2A8F}" destId="{C8ED7CE9-331E-49F3-A5E2-591901C72A1C}" srcOrd="0" destOrd="0" parTransId="{75EC8480-8413-4546-B95E-464A8EEF27C6}" sibTransId="{60804640-FE39-4510-BA74-7EBCD8D29167}"/>
    <dgm:cxn modelId="{399B23E2-EE9E-4BED-9CAA-741C562BFDFE}" type="presOf" srcId="{1F2553A3-F097-4880-BBC2-B126098D0167}" destId="{9EAA53FC-D05B-40A4-B2D8-0D6C115FB72A}" srcOrd="0" destOrd="0" presId="urn:microsoft.com/office/officeart/2005/8/layout/default"/>
    <dgm:cxn modelId="{65D2F30A-B1DF-479B-B00D-B68E887F0DB3}" type="presOf" srcId="{20AE92CC-2AFD-4555-AA80-F7E33ADD8DF1}" destId="{D114646E-4F6B-452D-A3BF-F81C31F9CEC1}" srcOrd="0" destOrd="0" presId="urn:microsoft.com/office/officeart/2005/8/layout/default"/>
    <dgm:cxn modelId="{D5514832-C772-43AD-98B4-D98B0F866F2D}" type="presOf" srcId="{7B77D638-01BB-44A9-AC82-E293C6847F1F}" destId="{CB25A6A1-9867-4564-A903-66DBD9E7D48A}" srcOrd="0" destOrd="0" presId="urn:microsoft.com/office/officeart/2005/8/layout/default"/>
    <dgm:cxn modelId="{6872FC8C-751A-4F34-8821-56CFD763D78F}" type="presOf" srcId="{7215079A-4B4C-4FBD-A368-8E900CEB4A6D}" destId="{F648B0B2-342C-4930-AEC4-B3D710C718A7}" srcOrd="0" destOrd="0" presId="urn:microsoft.com/office/officeart/2005/8/layout/default"/>
    <dgm:cxn modelId="{C8334740-08DC-4DF2-8ED4-D6217A267A05}" type="presParOf" srcId="{3E14A520-7998-4D5F-B185-6B3A501DABB6}" destId="{3FC7D948-8061-4E83-88A9-183DC5481D08}" srcOrd="0" destOrd="0" presId="urn:microsoft.com/office/officeart/2005/8/layout/default"/>
    <dgm:cxn modelId="{99CEA7B1-332A-440D-9B86-245217B00869}" type="presParOf" srcId="{3E14A520-7998-4D5F-B185-6B3A501DABB6}" destId="{FF17207C-C7CA-4AF6-84F2-E171414B8637}" srcOrd="1" destOrd="0" presId="urn:microsoft.com/office/officeart/2005/8/layout/default"/>
    <dgm:cxn modelId="{BFDBD543-D9AD-4C61-BB14-49BDC962497B}" type="presParOf" srcId="{3E14A520-7998-4D5F-B185-6B3A501DABB6}" destId="{D114646E-4F6B-452D-A3BF-F81C31F9CEC1}" srcOrd="2" destOrd="0" presId="urn:microsoft.com/office/officeart/2005/8/layout/default"/>
    <dgm:cxn modelId="{D0E07943-14D6-4EDA-B447-719B2F5359CA}" type="presParOf" srcId="{3E14A520-7998-4D5F-B185-6B3A501DABB6}" destId="{F08BE9B4-FFAF-433C-BAA6-2F8B257E9AE7}" srcOrd="3" destOrd="0" presId="urn:microsoft.com/office/officeart/2005/8/layout/default"/>
    <dgm:cxn modelId="{539DA359-96BF-48D6-9DAE-91681B6CB572}" type="presParOf" srcId="{3E14A520-7998-4D5F-B185-6B3A501DABB6}" destId="{F648B0B2-342C-4930-AEC4-B3D710C718A7}" srcOrd="4" destOrd="0" presId="urn:microsoft.com/office/officeart/2005/8/layout/default"/>
    <dgm:cxn modelId="{F4756E33-7513-44D9-8752-3DFCC26A1E34}" type="presParOf" srcId="{3E14A520-7998-4D5F-B185-6B3A501DABB6}" destId="{FEED7668-B2C1-407D-AD19-40CC59E5FC86}" srcOrd="5" destOrd="0" presId="urn:microsoft.com/office/officeart/2005/8/layout/default"/>
    <dgm:cxn modelId="{BD54BCA7-F627-40A2-9F20-F25042420E41}" type="presParOf" srcId="{3E14A520-7998-4D5F-B185-6B3A501DABB6}" destId="{CB25A6A1-9867-4564-A903-66DBD9E7D48A}" srcOrd="6" destOrd="0" presId="urn:microsoft.com/office/officeart/2005/8/layout/default"/>
    <dgm:cxn modelId="{1327B375-F9FC-4425-B69B-E9B08269A98B}" type="presParOf" srcId="{3E14A520-7998-4D5F-B185-6B3A501DABB6}" destId="{4B379D63-7A0A-49DA-B9BE-DC3C0F1FD248}" srcOrd="7" destOrd="0" presId="urn:microsoft.com/office/officeart/2005/8/layout/default"/>
    <dgm:cxn modelId="{3D86EE51-B06E-4ED8-96C3-B15873599E43}" type="presParOf" srcId="{3E14A520-7998-4D5F-B185-6B3A501DABB6}" destId="{9EAA53FC-D05B-40A4-B2D8-0D6C115FB72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7D948-8061-4E83-88A9-183DC5481D08}">
      <dsp:nvSpPr>
        <dsp:cNvPr id="0" name=""/>
        <dsp:cNvSpPr/>
      </dsp:nvSpPr>
      <dsp:spPr>
        <a:xfrm>
          <a:off x="928687" y="2311"/>
          <a:ext cx="3134320" cy="1880592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>
              <a:latin typeface="Cambria" panose="02040503050406030204" pitchFamily="18" charset="0"/>
              <a:ea typeface="Cambria" panose="02040503050406030204" pitchFamily="18" charset="0"/>
            </a:rPr>
            <a:t>KEBERPIHAKAN KEPADA ANAK TIDAK MAMPU</a:t>
          </a:r>
          <a:endParaRPr lang="id-ID" sz="2100" kern="1200" dirty="0"/>
        </a:p>
      </dsp:txBody>
      <dsp:txXfrm>
        <a:off x="928687" y="2311"/>
        <a:ext cx="3134320" cy="1880592"/>
      </dsp:txXfrm>
    </dsp:sp>
    <dsp:sp modelId="{D114646E-4F6B-452D-A3BF-F81C31F9CEC1}">
      <dsp:nvSpPr>
        <dsp:cNvPr id="0" name=""/>
        <dsp:cNvSpPr/>
      </dsp:nvSpPr>
      <dsp:spPr>
        <a:xfrm>
          <a:off x="4376439" y="2311"/>
          <a:ext cx="3134320" cy="1880592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latin typeface="Cambria" panose="02040503050406030204" pitchFamily="18" charset="0"/>
              <a:ea typeface="Cambria" panose="02040503050406030204" pitchFamily="18" charset="0"/>
            </a:rPr>
            <a:t>MENGHAPUS DISKRIMINASI DAN KETIDAKADILAN</a:t>
          </a:r>
          <a:endParaRPr lang="id-ID" sz="2000" kern="1200" dirty="0"/>
        </a:p>
      </dsp:txBody>
      <dsp:txXfrm>
        <a:off x="4376439" y="2311"/>
        <a:ext cx="3134320" cy="1880592"/>
      </dsp:txXfrm>
    </dsp:sp>
    <dsp:sp modelId="{F648B0B2-342C-4930-AEC4-B3D710C718A7}">
      <dsp:nvSpPr>
        <dsp:cNvPr id="0" name=""/>
        <dsp:cNvSpPr/>
      </dsp:nvSpPr>
      <dsp:spPr>
        <a:xfrm>
          <a:off x="7824192" y="2311"/>
          <a:ext cx="3134320" cy="1880592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>
              <a:latin typeface="Cambria" panose="02040503050406030204" pitchFamily="18" charset="0"/>
              <a:ea typeface="Cambria" panose="02040503050406030204" pitchFamily="18" charset="0"/>
            </a:rPr>
            <a:t>PINTU MASUK BAGI TERWUJUDNYA PEMERATAAN KUANTITAS DAN KUALITAS SEKOLAH TERMASUK GURU</a:t>
          </a:r>
          <a:endParaRPr lang="id-ID" sz="2100" kern="1200" dirty="0"/>
        </a:p>
      </dsp:txBody>
      <dsp:txXfrm>
        <a:off x="7824192" y="2311"/>
        <a:ext cx="3134320" cy="1880592"/>
      </dsp:txXfrm>
    </dsp:sp>
    <dsp:sp modelId="{CB25A6A1-9867-4564-A903-66DBD9E7D48A}">
      <dsp:nvSpPr>
        <dsp:cNvPr id="0" name=""/>
        <dsp:cNvSpPr/>
      </dsp:nvSpPr>
      <dsp:spPr>
        <a:xfrm>
          <a:off x="2665163" y="2198647"/>
          <a:ext cx="3134320" cy="1880592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>
              <a:latin typeface="Cambria" panose="02040503050406030204" pitchFamily="18" charset="0"/>
              <a:ea typeface="Cambria" panose="02040503050406030204" pitchFamily="18" charset="0"/>
            </a:rPr>
            <a:t>SEKOLAH MENJADI TEMPAT BELAJAR MENYENANGKAN DAN PENGUATAN PENDIDIKAN KARAKTER </a:t>
          </a:r>
          <a:endParaRPr lang="id-ID" sz="2100" kern="1200" dirty="0"/>
        </a:p>
      </dsp:txBody>
      <dsp:txXfrm>
        <a:off x="2665163" y="2198647"/>
        <a:ext cx="3134320" cy="1880592"/>
      </dsp:txXfrm>
    </dsp:sp>
    <dsp:sp modelId="{9EAA53FC-D05B-40A4-B2D8-0D6C115FB72A}">
      <dsp:nvSpPr>
        <dsp:cNvPr id="0" name=""/>
        <dsp:cNvSpPr/>
      </dsp:nvSpPr>
      <dsp:spPr>
        <a:xfrm>
          <a:off x="6100316" y="2196336"/>
          <a:ext cx="3134320" cy="1880592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latin typeface="Cambria" panose="02040503050406030204" pitchFamily="18" charset="0"/>
              <a:ea typeface="Cambria" panose="02040503050406030204" pitchFamily="18" charset="0"/>
            </a:rPr>
            <a:t>MEMBANTU PEMDA DALAM PEMENUHAN SPM</a:t>
          </a:r>
          <a:endParaRPr lang="id-ID" sz="2000" kern="1200" dirty="0"/>
        </a:p>
      </dsp:txBody>
      <dsp:txXfrm>
        <a:off x="6100316" y="2196336"/>
        <a:ext cx="3134320" cy="1880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461616-91CB-4285-A4CC-3EE06D3E54E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68B52F-058C-42D2-BE28-776B774BB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37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17EEF0-4A19-4ECB-85D5-BA961665D16C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5EDFE2-2822-4075-885F-76771C9D43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615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810A0-6384-46A4-A50D-8FD5DF6095D9}" type="slidenum">
              <a:rPr lang="id-ID" smtClean="0">
                <a:solidFill>
                  <a:prstClr val="black"/>
                </a:solidFill>
              </a:rPr>
              <a:pPr/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79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AF2F8-0931-254E-A602-9A1636AC9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2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4555A-F592-459F-BF3E-2012613F807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6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9bf9849318_14_56:notes"/>
          <p:cNvSpPr txBox="1">
            <a:spLocks noGrp="1"/>
          </p:cNvSpPr>
          <p:nvPr>
            <p:ph type="body" idx="1"/>
          </p:nvPr>
        </p:nvSpPr>
        <p:spPr>
          <a:xfrm>
            <a:off x="701040" y="4449570"/>
            <a:ext cx="5608320" cy="3640557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879" name="Google Shape;879;g9bf9849318_14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55700"/>
            <a:ext cx="5545137" cy="3119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821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9bf9849318_14_56:notes"/>
          <p:cNvSpPr txBox="1">
            <a:spLocks noGrp="1"/>
          </p:cNvSpPr>
          <p:nvPr>
            <p:ph type="body" idx="1"/>
          </p:nvPr>
        </p:nvSpPr>
        <p:spPr>
          <a:xfrm>
            <a:off x="701040" y="4449570"/>
            <a:ext cx="5608320" cy="3640557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879" name="Google Shape;879;g9bf9849318_14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55700"/>
            <a:ext cx="5545137" cy="3119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18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810A0-6384-46A4-A50D-8FD5DF6095D9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1615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9bf9849318_14_56:notes"/>
          <p:cNvSpPr txBox="1">
            <a:spLocks noGrp="1"/>
          </p:cNvSpPr>
          <p:nvPr>
            <p:ph type="body" idx="1"/>
          </p:nvPr>
        </p:nvSpPr>
        <p:spPr>
          <a:xfrm>
            <a:off x="701040" y="4449570"/>
            <a:ext cx="5608320" cy="3640557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879" name="Google Shape;879;g9bf9849318_14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55700"/>
            <a:ext cx="5545137" cy="3119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23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9bf9849318_14_56:notes"/>
          <p:cNvSpPr txBox="1">
            <a:spLocks noGrp="1"/>
          </p:cNvSpPr>
          <p:nvPr>
            <p:ph type="body" idx="1"/>
          </p:nvPr>
        </p:nvSpPr>
        <p:spPr>
          <a:xfrm>
            <a:off x="701040" y="4449570"/>
            <a:ext cx="5608320" cy="3640557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879" name="Google Shape;879;g9bf9849318_14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55700"/>
            <a:ext cx="5545137" cy="3119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4197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9bf9849318_14_56:notes"/>
          <p:cNvSpPr txBox="1">
            <a:spLocks noGrp="1"/>
          </p:cNvSpPr>
          <p:nvPr>
            <p:ph type="body" idx="1"/>
          </p:nvPr>
        </p:nvSpPr>
        <p:spPr>
          <a:xfrm>
            <a:off x="701040" y="4449570"/>
            <a:ext cx="5608320" cy="3640557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879" name="Google Shape;879;g9bf9849318_14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55700"/>
            <a:ext cx="5545137" cy="3119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917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05F17-1E44-4E07-A341-D3EA65DFFF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BAB4A-E96D-4B6D-81BE-0FC10E53B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F47B50-58A2-45E1-B3A3-BAD1B62C6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877772-F6DB-408C-9F02-C827E365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419A-9FE9-481D-929A-5B215F5DA78D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792C5B-4C85-461F-A7D2-4654FAB0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D8465B-2D59-476A-8484-525ED6A8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BC0D-1A5F-4077-94C0-9586EE4356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687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B0856-EEB5-4C8D-859E-15FA1802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2BDD73-866A-45F7-8623-0B01326A8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CF9694-8C52-4963-852C-96229A41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419A-9FE9-481D-929A-5B215F5DA78D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8F9B14-B206-494C-9C42-C6D4593D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750956-B3B5-45D9-BC64-7191E89A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BC0D-1A5F-4077-94C0-9586EE4356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141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97EC99A-C0B8-4E6E-8F8A-4F9703C64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5012CC-F1AB-455D-A36B-75357192B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CA0F36-CE30-4727-AF83-F5F382E3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419A-9FE9-481D-929A-5B215F5DA78D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7B8242-4FAD-4624-BA14-E408433C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FB0E37-A0F4-4A0D-BBA8-BA502BBD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BC0D-1A5F-4077-94C0-9586EE4356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7623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0186" y="3"/>
            <a:ext cx="1140814" cy="11049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29" y="67734"/>
            <a:ext cx="73236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801356" y="6493939"/>
            <a:ext cx="1380067" cy="364067"/>
          </a:xfrm>
        </p:spPr>
        <p:txBody>
          <a:bodyPr/>
          <a:lstStyle>
            <a:lvl1pPr>
              <a:defRPr/>
            </a:lvl1pPr>
          </a:lstStyle>
          <a:p>
            <a:pPr defTabSz="9139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altLang="id-ID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Slide - </a:t>
            </a:r>
            <a:fld id="{AFFE6CDA-0991-40BD-B45C-DB6A819ABA09}" type="slidenum">
              <a:rPr lang="id-ID" altLang="id-ID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9139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 altLang="id-ID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7431" y="791634"/>
            <a:ext cx="2011280" cy="21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86">
              <a:defRPr/>
            </a:pPr>
            <a:r>
              <a:rPr lang="en-US" sz="800" b="1" dirty="0">
                <a:solidFill>
                  <a:srgbClr val="FFC000">
                    <a:lumMod val="50000"/>
                  </a:srgbClr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Arial" panose="020B0604020202020204" pitchFamily="34" charset="0"/>
              </a:rPr>
              <a:t>REPUBLIK INDONESIA</a:t>
            </a:r>
          </a:p>
        </p:txBody>
      </p:sp>
    </p:spTree>
    <p:extLst>
      <p:ext uri="{BB962C8B-B14F-4D97-AF65-F5344CB8AC3E}">
        <p14:creationId xmlns:p14="http://schemas.microsoft.com/office/powerpoint/2010/main" val="258617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961-7CAC-4467-AEE9-F84D5922632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0AF-0CBA-420A-82B2-D53222659E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8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961-7CAC-4467-AEE9-F84D5922632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0AF-0CBA-420A-82B2-D53222659E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57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961-7CAC-4467-AEE9-F84D5922632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0AF-0CBA-420A-82B2-D53222659E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17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961-7CAC-4467-AEE9-F84D5922632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0AF-0CBA-420A-82B2-D53222659E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1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961-7CAC-4467-AEE9-F84D5922632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0AF-0CBA-420A-82B2-D53222659E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961-7CAC-4467-AEE9-F84D5922632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0AF-0CBA-420A-82B2-D53222659E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04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961-7CAC-4467-AEE9-F84D5922632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0AF-0CBA-420A-82B2-D53222659E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8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A031C1-C01E-4E27-AAA0-6D1F4B68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72B811-B735-4228-8D0A-31A0504D7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A36A45-92CC-45F0-B6A8-CB2A792D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419A-9FE9-481D-929A-5B215F5DA78D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FBC124-01D2-4DA3-B4FB-C71D28FF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44512D-DFA0-419B-A2B7-1DE0F66E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BC0D-1A5F-4077-94C0-9586EE4356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5935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961-7CAC-4467-AEE9-F84D5922632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0AF-0CBA-420A-82B2-D53222659E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8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961-7CAC-4467-AEE9-F84D5922632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0AF-0CBA-420A-82B2-D53222659E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94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961-7CAC-4467-AEE9-F84D5922632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0AF-0CBA-420A-82B2-D53222659E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79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961-7CAC-4467-AEE9-F84D5922632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760AF-0CBA-420A-82B2-D53222659E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0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787DEB-FC7B-46FD-B735-AA911206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686320-451A-49DC-A609-C3A44D52C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96881-E1C1-4C9C-985F-730A6CCE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419A-9FE9-481D-929A-5B215F5DA78D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277B1F-F8A7-4CBD-BCFD-2E579892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D2ADA-D6A5-4B33-ACA4-9DE9B3E8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BC0D-1A5F-4077-94C0-9586EE4356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859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8A91F-F47E-479D-B303-F7F27E6E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F37750-4A2F-481C-811B-63EAC1542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63D58F-99DD-4B2D-B353-1F8B0EFE7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DD256F-3B5F-4588-8DDA-893636FD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419A-9FE9-481D-929A-5B215F5DA78D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A9C11E-65C6-4294-A732-19707CDAF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3E0760-D38C-432E-9029-8BE84C19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BC0D-1A5F-4077-94C0-9586EE4356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48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9A71F-4B55-4001-8920-D31E372C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B231E9-557A-49D2-B218-E91DBC0ED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DA49BC-545B-47E9-B213-2950711BE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22208F0-E980-4252-9424-4B3C3EC87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AADB0E-E143-4CDA-A935-FAF5FBB7B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431D7F-1D0C-48B1-8A4B-439228481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419A-9FE9-481D-929A-5B215F5DA78D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1CD09F7-2823-4CF2-A267-0430F848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489DFA-ADD0-461D-B753-3DD10566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BC0D-1A5F-4077-94C0-9586EE4356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822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182C9-9CE0-4478-8DA0-A003905E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106DB1-089D-48EC-A6F7-BE979A42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419A-9FE9-481D-929A-5B215F5DA78D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1AF2F2-06FE-4778-8155-BF5E1546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640087-FEB3-4611-AAF4-B1154658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BC0D-1A5F-4077-94C0-9586EE4356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80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E7DEB8-DCCE-43FD-B528-6DD83D08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419A-9FE9-481D-929A-5B215F5DA78D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5038A7-03E9-4D96-BD93-DA787BC2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10B2FE-E513-44A0-85E6-14ADDB8C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BC0D-1A5F-4077-94C0-9586EE4356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355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52CFEE-EC55-4136-9ED0-F1208444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96027F-1980-4FCA-B2D4-204B4ECD6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3439C0-A764-4CB9-BA42-5D43E7384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85754C-17E0-496B-A810-18303249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419A-9FE9-481D-929A-5B215F5DA78D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C7AD3F-B434-499C-92AE-CF3B17CC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E35DD6-2CD7-49B2-86E4-1728D007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BC0D-1A5F-4077-94C0-9586EE4356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132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FF73C-244C-421D-A8B4-F38C0CE1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73667B0-691C-4CC7-9595-08F7A0763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AC6021-CFC6-4B16-B330-5ADE24E91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0A2FC6-E698-40B3-A0CF-A2367894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419A-9FE9-481D-929A-5B215F5DA78D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D0E078-CD7B-4E07-8493-598E5DB2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2A08B6-D3DF-44C9-A764-CFA0A657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BC0D-1A5F-4077-94C0-9586EE4356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389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7179EC-E857-486B-8F94-9B078E05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33DC25-5421-471D-A1FC-94977DD6C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6D5BAA-797A-4A80-9AC2-327337DE7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419A-9FE9-481D-929A-5B215F5DA78D}" type="datetimeFigureOut">
              <a:rPr lang="id-ID" smtClean="0"/>
              <a:t>17/12/2020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A51DBD-BB1F-44CA-AF5C-A6616A173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0305A2-BF04-40C8-BD54-17ADA8856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FBC0D-1A5F-4077-94C0-9586EE4356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945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1E961-7CAC-4467-AEE9-F84D5922632A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17/12/2020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60AF-0CBA-420A-82B2-D53222659E9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3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jpeg"/><Relationship Id="rId5" Type="http://schemas.openxmlformats.org/officeDocument/2006/relationships/image" Target="../media/image12.png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6.jpeg"/><Relationship Id="rId7" Type="http://schemas.openxmlformats.org/officeDocument/2006/relationships/image" Target="../media/image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1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29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6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jpeg"/><Relationship Id="rId5" Type="http://schemas.openxmlformats.org/officeDocument/2006/relationships/image" Target="../media/image23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6A58A7A8-6E21-4512-9E3B-14CFEAE4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xmlns="" id="{3497FAD8-F12E-42EE-B3EB-E7054C269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altLang="en-US"/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xmlns="" id="{6F642A9A-C846-4A28-BC84-342B766BF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FA0E9B59-3554-4496-BB0C-989173637DC9}"/>
              </a:ext>
            </a:extLst>
          </p:cNvPr>
          <p:cNvSpPr txBox="1">
            <a:spLocks/>
          </p:cNvSpPr>
          <p:nvPr/>
        </p:nvSpPr>
        <p:spPr bwMode="auto">
          <a:xfrm>
            <a:off x="0" y="1641476"/>
            <a:ext cx="12223750" cy="21621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KEBIJAKAN PPDB JENJANG SMA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TAHUN 2021</a:t>
            </a:r>
          </a:p>
        </p:txBody>
      </p:sp>
      <p:pic>
        <p:nvPicPr>
          <p:cNvPr id="4102" name="Picture 5">
            <a:extLst>
              <a:ext uri="{FF2B5EF4-FFF2-40B4-BE49-F238E27FC236}">
                <a16:creationId xmlns:a16="http://schemas.microsoft.com/office/drawing/2014/main" xmlns="" id="{4D029954-9BD1-438B-A9C4-2BEB4AF0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11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6">
            <a:extLst>
              <a:ext uri="{FF2B5EF4-FFF2-40B4-BE49-F238E27FC236}">
                <a16:creationId xmlns:a16="http://schemas.microsoft.com/office/drawing/2014/main" xmlns="" id="{E8EFEE64-31B5-401D-99DA-2980FE092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4000500"/>
            <a:ext cx="10855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smtClean="0">
                <a:latin typeface="Lato" panose="020F0502020204030203"/>
                <a:ea typeface="Lato" panose="020F0502020204030203"/>
                <a:cs typeface="Lato" panose="020F0502020204030203"/>
              </a:rPr>
              <a:t>SOSIALISASI SEKOLAH PENGGERAK DAN ASSESMEN NASIONAL</a:t>
            </a:r>
            <a:endParaRPr lang="id-ID" altLang="en-US" b="1" dirty="0">
              <a:latin typeface="Lato" panose="020F0502020204030203"/>
              <a:ea typeface="Lato" panose="020F0502020204030203"/>
              <a:cs typeface="Lato" panose="020F0502020204030203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latin typeface="Lato" panose="020F0502020204030203"/>
                <a:ea typeface="Lato" panose="020F0502020204030203"/>
                <a:cs typeface="Lato" panose="020F0502020204030203"/>
              </a:rPr>
              <a:t>Direktorat</a:t>
            </a:r>
            <a:r>
              <a:rPr lang="en-US" altLang="en-US" sz="2000" dirty="0" smtClean="0"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lang="en-US" altLang="en-US" sz="2000" dirty="0" err="1" smtClean="0">
                <a:latin typeface="Lato" panose="020F0502020204030203"/>
                <a:ea typeface="Lato" panose="020F0502020204030203"/>
                <a:cs typeface="Lato" panose="020F0502020204030203"/>
              </a:rPr>
              <a:t>Jenderal</a:t>
            </a:r>
            <a:r>
              <a:rPr lang="en-US" altLang="en-US" sz="2000" dirty="0" smtClean="0">
                <a:latin typeface="Lato" panose="020F0502020204030203"/>
                <a:ea typeface="Lato" panose="020F0502020204030203"/>
                <a:cs typeface="Lato" panose="020F0502020204030203"/>
              </a:rPr>
              <a:t> PAUD </a:t>
            </a:r>
            <a:r>
              <a:rPr lang="en-US" altLang="en-US" sz="2000" dirty="0" err="1" smtClean="0">
                <a:latin typeface="Lato" panose="020F0502020204030203"/>
                <a:ea typeface="Lato" panose="020F0502020204030203"/>
                <a:cs typeface="Lato" panose="020F0502020204030203"/>
              </a:rPr>
              <a:t>DikDasmen</a:t>
            </a:r>
            <a:endParaRPr lang="en-US" altLang="en-US" sz="2000" dirty="0" smtClean="0">
              <a:latin typeface="Lato" panose="020F0502020204030203"/>
              <a:ea typeface="Lato" panose="020F0502020204030203"/>
              <a:cs typeface="Lato" panose="020F0502020204030203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 smtClean="0">
                <a:latin typeface="Lato" panose="020F0502020204030203"/>
                <a:ea typeface="Lato" panose="020F0502020204030203"/>
                <a:cs typeface="Lato" panose="020F0502020204030203"/>
              </a:rPr>
              <a:t>Direktorat</a:t>
            </a:r>
            <a:r>
              <a:rPr lang="en-US" altLang="en-US" sz="2000" dirty="0" smtClean="0"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lang="en-US" altLang="en-US" sz="2000" dirty="0" err="1" smtClean="0">
                <a:latin typeface="Lato" panose="020F0502020204030203"/>
                <a:ea typeface="Lato" panose="020F0502020204030203"/>
                <a:cs typeface="Lato" panose="020F0502020204030203"/>
              </a:rPr>
              <a:t>Sekolah</a:t>
            </a:r>
            <a:r>
              <a:rPr lang="en-US" altLang="en-US" sz="2000" dirty="0" smtClean="0"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lang="en-US" altLang="en-US" sz="2000" dirty="0" err="1" smtClean="0">
                <a:latin typeface="Lato" panose="020F0502020204030203"/>
                <a:ea typeface="Lato" panose="020F0502020204030203"/>
                <a:cs typeface="Lato" panose="020F0502020204030203"/>
              </a:rPr>
              <a:t>Menengah</a:t>
            </a:r>
            <a:r>
              <a:rPr lang="en-US" altLang="en-US" sz="2000" dirty="0" smtClean="0">
                <a:latin typeface="Lato" panose="020F0502020204030203"/>
                <a:ea typeface="Lato" panose="020F0502020204030203"/>
                <a:cs typeface="Lato" panose="020F0502020204030203"/>
              </a:rPr>
              <a:t> </a:t>
            </a:r>
            <a:r>
              <a:rPr lang="en-US" altLang="en-US" sz="2000" smtClean="0">
                <a:latin typeface="Lato" panose="020F0502020204030203"/>
                <a:ea typeface="Lato" panose="020F0502020204030203"/>
                <a:cs typeface="Lato" panose="020F0502020204030203"/>
              </a:rPr>
              <a:t>Atas</a:t>
            </a:r>
            <a:endParaRPr lang="en-US" altLang="en-US" sz="2000" dirty="0">
              <a:latin typeface="Lato" panose="020F0502020204030203"/>
              <a:ea typeface="Lato" panose="020F0502020204030203"/>
              <a:cs typeface="Lato" panose="020F0502020204030203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Lato" panose="020F0502020204030203"/>
                <a:ea typeface="Lato" panose="020F0502020204030203"/>
                <a:cs typeface="Lato" panose="020F0502020204030203"/>
              </a:rPr>
              <a:t>Kementerian Pendidikan dan </a:t>
            </a:r>
            <a:r>
              <a:rPr lang="en-US" altLang="en-US" sz="2000" dirty="0" err="1">
                <a:latin typeface="Lato" panose="020F0502020204030203"/>
                <a:ea typeface="Lato" panose="020F0502020204030203"/>
                <a:cs typeface="Lato" panose="020F0502020204030203"/>
              </a:rPr>
              <a:t>Kebudayaan</a:t>
            </a:r>
            <a:endParaRPr lang="en-US" altLang="en-US" sz="3600" b="1" dirty="0">
              <a:latin typeface="Lato" panose="020F0502020204030203"/>
              <a:ea typeface="Lato" panose="020F0502020204030203"/>
              <a:cs typeface="Lato" panose="020F0502020204030203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altLang="en-US" sz="3200" dirty="0">
              <a:latin typeface="Lato" panose="020F0502020204030203"/>
              <a:ea typeface="Lato" panose="020F0502020204030203"/>
              <a:cs typeface="Lato" panose="020F0502020204030203"/>
            </a:endParaRPr>
          </a:p>
        </p:txBody>
      </p:sp>
      <p:sp>
        <p:nvSpPr>
          <p:cNvPr id="4104" name="Slide Number Placeholder 7">
            <a:extLst>
              <a:ext uri="{FF2B5EF4-FFF2-40B4-BE49-F238E27FC236}">
                <a16:creationId xmlns:a16="http://schemas.microsoft.com/office/drawing/2014/main" xmlns="" id="{6751DD89-8390-4D32-B44F-F0E8E573C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95317" y="644366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E1D4221-ED2F-4D90-859D-CE8E99633933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4105" name="Picture 6">
            <a:extLst>
              <a:ext uri="{FF2B5EF4-FFF2-40B4-BE49-F238E27FC236}">
                <a16:creationId xmlns:a16="http://schemas.microsoft.com/office/drawing/2014/main" xmlns="" id="{D2DFEAC9-D589-466C-8DDB-123BF028E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6270625"/>
            <a:ext cx="8794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">
            <a:extLst>
              <a:ext uri="{FF2B5EF4-FFF2-40B4-BE49-F238E27FC236}">
                <a16:creationId xmlns:a16="http://schemas.microsoft.com/office/drawing/2014/main" xmlns="" id="{13A47780-F0E2-4130-8C84-04BCE80C8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227763"/>
            <a:ext cx="1069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8">
            <a:extLst>
              <a:ext uri="{FF2B5EF4-FFF2-40B4-BE49-F238E27FC236}">
                <a16:creationId xmlns:a16="http://schemas.microsoft.com/office/drawing/2014/main" xmlns="" id="{5A1127F2-8113-4B2E-AD76-65674D4510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6173788"/>
            <a:ext cx="930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0">
            <a:extLst>
              <a:ext uri="{FF2B5EF4-FFF2-40B4-BE49-F238E27FC236}">
                <a16:creationId xmlns:a16="http://schemas.microsoft.com/office/drawing/2014/main" xmlns="" id="{9AE5EE96-AC67-4D1B-8DB6-9B6E0D8790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6069013"/>
            <a:ext cx="6286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1">
            <a:extLst>
              <a:ext uri="{FF2B5EF4-FFF2-40B4-BE49-F238E27FC236}">
                <a16:creationId xmlns:a16="http://schemas.microsoft.com/office/drawing/2014/main" xmlns="" id="{0E0C998A-0AEC-4D38-8D6B-09F2F0E49E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6056313"/>
            <a:ext cx="6286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0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9bf9849318_14_56"/>
          <p:cNvSpPr txBox="1">
            <a:spLocks noGrp="1"/>
          </p:cNvSpPr>
          <p:nvPr>
            <p:ph type="title"/>
          </p:nvPr>
        </p:nvSpPr>
        <p:spPr>
          <a:xfrm>
            <a:off x="696687" y="457896"/>
            <a:ext cx="11791406" cy="470019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0070C0"/>
                </a:solidFill>
                <a:latin typeface="+mn-lt"/>
              </a:rPr>
              <a:t>Jalur Afirmasi untuk Penyandang Disabilitas</a:t>
            </a:r>
          </a:p>
        </p:txBody>
      </p:sp>
      <p:sp>
        <p:nvSpPr>
          <p:cNvPr id="882" name="Google Shape;882;g9bf9849318_14_5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pPr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41B345-3B5C-4A67-A461-08FB5449174C}"/>
              </a:ext>
            </a:extLst>
          </p:cNvPr>
          <p:cNvSpPr/>
          <p:nvPr/>
        </p:nvSpPr>
        <p:spPr>
          <a:xfrm>
            <a:off x="696687" y="1236617"/>
            <a:ext cx="5312229" cy="4700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PPDB 2020</a:t>
            </a:r>
            <a:endParaRPr lang="en-ID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AB32D1-69A0-410B-9566-1B1C32BC1DFB}"/>
              </a:ext>
            </a:extLst>
          </p:cNvPr>
          <p:cNvSpPr/>
          <p:nvPr/>
        </p:nvSpPr>
        <p:spPr>
          <a:xfrm>
            <a:off x="6183085" y="1236617"/>
            <a:ext cx="5480919" cy="4700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PPDB 2021</a:t>
            </a:r>
            <a:endParaRPr lang="en-ID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C3A9832-B32E-468E-836A-EA9361E22EAD}"/>
              </a:ext>
            </a:extLst>
          </p:cNvPr>
          <p:cNvSpPr/>
          <p:nvPr/>
        </p:nvSpPr>
        <p:spPr>
          <a:xfrm>
            <a:off x="696687" y="1894113"/>
            <a:ext cx="5312229" cy="2529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Kuota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penyandang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disabilitas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masuk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jalur</a:t>
            </a:r>
            <a:r>
              <a:rPr lang="en-US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zonasi</a:t>
            </a:r>
            <a:endParaRPr lang="en-US" sz="18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Jalur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zonasi</a:t>
            </a:r>
            <a:r>
              <a:rPr lang="en-US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kuota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penyandang</a:t>
            </a:r>
            <a:r>
              <a:rPr lang="en-US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disabilitas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09AD901-2A7C-4836-AFDA-D68D492C2E2E}"/>
              </a:ext>
            </a:extLst>
          </p:cNvPr>
          <p:cNvSpPr/>
          <p:nvPr/>
        </p:nvSpPr>
        <p:spPr>
          <a:xfrm>
            <a:off x="6183085" y="1894113"/>
            <a:ext cx="5480919" cy="25298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>
              <a:buClr>
                <a:srgbClr val="4472C4"/>
              </a:buClr>
            </a:pPr>
            <a:endParaRPr lang="en-US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4472C4"/>
              </a:buClr>
            </a:pP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Kuota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penyandang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disabilitas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masuk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jalur</a:t>
            </a:r>
            <a:r>
              <a:rPr lang="en-US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afirmasi</a:t>
            </a:r>
            <a:endParaRPr lang="en-US" sz="18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4472C4"/>
              </a:buClr>
            </a:pPr>
            <a:endParaRPr lang="en-US" sz="18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4472C4"/>
              </a:buClr>
            </a:pPr>
            <a:r>
              <a:rPr lang="id-ID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Jalur </a:t>
            </a:r>
            <a:r>
              <a:rPr lang="en-US" sz="18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afirmasi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diperuntukkan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peserta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didik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yang berasal dari keluarga ekonomi tidak mampu </a:t>
            </a:r>
            <a:r>
              <a:rPr lang="en-US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penyandang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disabilitas</a:t>
            </a:r>
            <a:endParaRPr lang="en-ID" sz="18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1F2211-9414-4552-9533-8A128828F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11510573" y="154620"/>
            <a:ext cx="534492" cy="507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7B5452-278D-45A6-8D92-8CE47909AB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63" t="87847" r="22194"/>
          <a:stretch/>
        </p:blipFill>
        <p:spPr>
          <a:xfrm>
            <a:off x="10841881" y="6284580"/>
            <a:ext cx="1337383" cy="5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CDB180-E93C-4FFF-BC15-DE77E44F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95" y="606374"/>
            <a:ext cx="12057559" cy="47001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Jalur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Afirmasi</a:t>
            </a:r>
            <a:r>
              <a:rPr lang="en-US" b="1" dirty="0">
                <a:solidFill>
                  <a:srgbClr val="0070C0"/>
                </a:solidFill>
              </a:rPr>
              <a:t> (Minimal 15%)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E64794-5B05-4C01-96BC-3B7E7EFA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84BD-16E4-495C-B3FC-356B0DA4A614}" type="slidenum">
              <a:rPr lang="id-ID" smtClean="0"/>
              <a:t>11</a:t>
            </a:fld>
            <a:endParaRPr lang="id-ID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8455CF9-0AE8-4968-BC3A-32156E78E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308052"/>
              </p:ext>
            </p:extLst>
          </p:nvPr>
        </p:nvGraphicFramePr>
        <p:xfrm>
          <a:off x="585695" y="1291107"/>
          <a:ext cx="10358756" cy="4165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8756">
                  <a:extLst>
                    <a:ext uri="{9D8B030D-6E8A-4147-A177-3AD203B41FA5}">
                      <a16:colId xmlns:a16="http://schemas.microsoft.com/office/drawing/2014/main" xmlns="" val="2109201570"/>
                    </a:ext>
                  </a:extLst>
                </a:gridCol>
              </a:tblGrid>
              <a:tr h="4165796">
                <a:tc>
                  <a:txBody>
                    <a:bodyPr/>
                    <a:lstStyle/>
                    <a:p>
                      <a:pPr marL="342900" lvl="0" indent="-342900" algn="just">
                        <a:buAutoNum type="arabicPeriod"/>
                      </a:pPr>
                      <a:r>
                        <a:rPr lang="id-ID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Jalur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afirmasi</a:t>
                      </a:r>
                      <a:r>
                        <a:rPr lang="id-ID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diberlakukan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peserta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didik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id-ID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berasal dari </a:t>
                      </a:r>
                      <a:r>
                        <a:rPr lang="id-ID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keluarga ekonomi tidak mampu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penyandang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disabilitas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3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buAutoNum type="arabicPeriod"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id-ID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eserta</a:t>
                      </a:r>
                      <a:r>
                        <a:rPr lang="id-ID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d-ID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idik</a:t>
                      </a:r>
                      <a:r>
                        <a:rPr lang="id-ID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baru yang berasal dari keluarga ekonomi tidak mampu dibuktikan dengan </a:t>
                      </a:r>
                      <a:r>
                        <a:rPr lang="id-ID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bukti </a:t>
                      </a:r>
                      <a:r>
                        <a:rPr lang="id-ID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keikutsertaan</a:t>
                      </a:r>
                      <a:r>
                        <a:rPr lang="id-ID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peserta didik dalam program penanganan keluarga tidak mampu</a:t>
                      </a:r>
                      <a:r>
                        <a:rPr lang="id-ID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dari Pemerintah Pusat atau Pemerintah Daerah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3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buAutoNum type="arabicPeriod"/>
                      </a:pPr>
                      <a:r>
                        <a:rPr lang="id-ID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Peserta didik yang masuk melalui jalur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afirmasi</a:t>
                      </a:r>
                      <a:r>
                        <a:rPr lang="id-ID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merupakan peserta didik yang berdomisili </a:t>
                      </a:r>
                      <a:r>
                        <a:rPr lang="id-ID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</a:t>
                      </a:r>
                      <a:r>
                        <a:rPr lang="id-ID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luar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wilayah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zonasi</a:t>
                      </a:r>
                      <a:r>
                        <a:rPr lang="id-ID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Sekolah </a:t>
                      </a:r>
                      <a:r>
                        <a:rPr lang="id-ID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yang bersangkutan.</a:t>
                      </a:r>
                      <a:endParaRPr lang="en-US" sz="3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buAutoNum type="arabicPeriod"/>
                      </a:pPr>
                      <a:r>
                        <a:rPr lang="id-ID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 hal calon peserta didik yang mendaftar melalui jalur afirmasi melampaui jumlah kuota jalur afirmasi yang ditetapkan oleh Pemerintah Daerah setempat, maka penentuan peserta didik dilakukan dengan </a:t>
                      </a:r>
                      <a:r>
                        <a:rPr lang="id-ID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memprioritaskan jarak tempat tinggal calon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id-ID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eserta</a:t>
                      </a:r>
                      <a:r>
                        <a:rPr lang="id-ID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d-ID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idik</a:t>
                      </a:r>
                      <a:r>
                        <a:rPr lang="id-ID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terdekat </a:t>
                      </a:r>
                      <a:r>
                        <a:rPr lang="id-ID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 Sekolah.</a:t>
                      </a:r>
                      <a:endParaRPr lang="en-US" sz="3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11357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1F2211-9414-4552-9533-8A128828FD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11510573" y="154620"/>
            <a:ext cx="534492" cy="507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7B5452-278D-45A6-8D92-8CE47909A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63" t="87847" r="22194"/>
          <a:stretch/>
        </p:blipFill>
        <p:spPr>
          <a:xfrm>
            <a:off x="10841881" y="6284580"/>
            <a:ext cx="1337383" cy="5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9bf9849318_14_56"/>
          <p:cNvSpPr txBox="1">
            <a:spLocks noGrp="1"/>
          </p:cNvSpPr>
          <p:nvPr>
            <p:ph type="title"/>
          </p:nvPr>
        </p:nvSpPr>
        <p:spPr>
          <a:xfrm>
            <a:off x="696685" y="615472"/>
            <a:ext cx="11791406" cy="470019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0070C0"/>
                </a:solidFill>
                <a:latin typeface="+mn-lt"/>
              </a:rPr>
              <a:t>Jalur Perpindahan Orang tua/wali (Maksimal 5%)</a:t>
            </a:r>
          </a:p>
        </p:txBody>
      </p:sp>
      <p:sp>
        <p:nvSpPr>
          <p:cNvPr id="882" name="Google Shape;882;g9bf9849318_14_5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pPr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41B345-3B5C-4A67-A461-08FB5449174C}"/>
              </a:ext>
            </a:extLst>
          </p:cNvPr>
          <p:cNvSpPr/>
          <p:nvPr/>
        </p:nvSpPr>
        <p:spPr>
          <a:xfrm>
            <a:off x="696685" y="1270694"/>
            <a:ext cx="5312229" cy="4700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PPDB 2020</a:t>
            </a:r>
            <a:endParaRPr lang="en-ID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AB32D1-69A0-410B-9566-1B1C32BC1DFB}"/>
              </a:ext>
            </a:extLst>
          </p:cNvPr>
          <p:cNvSpPr/>
          <p:nvPr/>
        </p:nvSpPr>
        <p:spPr>
          <a:xfrm>
            <a:off x="6183085" y="1270693"/>
            <a:ext cx="5480919" cy="4700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PPDB 2021</a:t>
            </a:r>
            <a:endParaRPr lang="en-ID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C3A9832-B32E-468E-836A-EA9361E22EAD}"/>
              </a:ext>
            </a:extLst>
          </p:cNvPr>
          <p:cNvSpPr/>
          <p:nvPr/>
        </p:nvSpPr>
        <p:spPr>
          <a:xfrm>
            <a:off x="696685" y="1842024"/>
            <a:ext cx="5312229" cy="3178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 algn="just">
              <a:spcAft>
                <a:spcPts val="800"/>
              </a:spcAft>
              <a:buSzPts val="1100"/>
              <a:buFont typeface="+mj-lt"/>
              <a:buAutoNum type="arabicParenR"/>
            </a:pP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Perpindahan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wali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dibuktikan</a:t>
            </a:r>
            <a:r>
              <a:rPr lang="en-ID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ID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penugasan</a:t>
            </a:r>
            <a:r>
              <a:rPr lang="en-ID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instansi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ID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lembaga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ID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kantor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mempekerjakan</a:t>
            </a:r>
            <a:r>
              <a:rPr lang="en-ID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800"/>
              </a:spcAft>
              <a:buSzPts val="1100"/>
              <a:buFont typeface="+mj-lt"/>
              <a:buAutoNum type="arabicParenR"/>
            </a:pP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Kuota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jalur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perpindahan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wali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guru.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09AD901-2A7C-4836-AFDA-D68D492C2E2E}"/>
              </a:ext>
            </a:extLst>
          </p:cNvPr>
          <p:cNvSpPr/>
          <p:nvPr/>
        </p:nvSpPr>
        <p:spPr>
          <a:xfrm>
            <a:off x="6183085" y="1842024"/>
            <a:ext cx="5480919" cy="31786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17" indent="-457200" algn="just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</a:rPr>
              <a:t>Dibuktikan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surat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penugasan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instansi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lembaga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kantor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perusahaan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mempekerjakan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571517" indent="-457200" algn="just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ID" dirty="0" err="1">
                <a:solidFill>
                  <a:schemeClr val="tx1"/>
                </a:solidFill>
              </a:rPr>
              <a:t>Jika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terdapat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sisa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kuota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jalur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perpindahan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tugas</a:t>
            </a:r>
            <a:r>
              <a:rPr lang="en-ID" dirty="0">
                <a:solidFill>
                  <a:schemeClr val="tx1"/>
                </a:solidFill>
              </a:rPr>
              <a:t> orang </a:t>
            </a:r>
            <a:r>
              <a:rPr lang="en-ID" dirty="0" err="1">
                <a:solidFill>
                  <a:schemeClr val="tx1"/>
                </a:solidFill>
              </a:rPr>
              <a:t>tua</a:t>
            </a:r>
            <a:r>
              <a:rPr lang="en-ID" dirty="0">
                <a:solidFill>
                  <a:schemeClr val="tx1"/>
                </a:solidFill>
              </a:rPr>
              <a:t>/</a:t>
            </a:r>
            <a:r>
              <a:rPr lang="en-ID" dirty="0" err="1">
                <a:solidFill>
                  <a:schemeClr val="tx1"/>
                </a:solidFill>
              </a:rPr>
              <a:t>wali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maka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sisa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kuota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dapat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dialokasikan</a:t>
            </a:r>
            <a:r>
              <a:rPr lang="en-ID" b="1" dirty="0">
                <a:solidFill>
                  <a:schemeClr val="tx1"/>
                </a:solidFill>
              </a:rPr>
              <a:t>  </a:t>
            </a:r>
            <a:r>
              <a:rPr lang="en-ID" dirty="0" err="1">
                <a:solidFill>
                  <a:schemeClr val="tx1"/>
                </a:solidFill>
              </a:rPr>
              <a:t>untuk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calon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peserta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didik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pada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Sekolah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tempat</a:t>
            </a:r>
            <a:r>
              <a:rPr lang="en-ID" b="1" dirty="0">
                <a:solidFill>
                  <a:schemeClr val="tx1"/>
                </a:solidFill>
              </a:rPr>
              <a:t> orang </a:t>
            </a:r>
            <a:r>
              <a:rPr lang="en-ID" b="1" dirty="0" err="1">
                <a:solidFill>
                  <a:schemeClr val="tx1"/>
                </a:solidFill>
              </a:rPr>
              <a:t>tua</a:t>
            </a:r>
            <a:r>
              <a:rPr lang="en-ID" b="1" dirty="0">
                <a:solidFill>
                  <a:schemeClr val="tx1"/>
                </a:solidFill>
              </a:rPr>
              <a:t>/</a:t>
            </a:r>
            <a:r>
              <a:rPr lang="en-ID" b="1" dirty="0" err="1">
                <a:solidFill>
                  <a:schemeClr val="tx1"/>
                </a:solidFill>
              </a:rPr>
              <a:t>wali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mengajar</a:t>
            </a:r>
            <a:r>
              <a:rPr lang="en-ID" b="1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marL="571517" indent="-457200" algn="just">
              <a:lnSpc>
                <a:spcPct val="9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ID" dirty="0" err="1">
                <a:solidFill>
                  <a:schemeClr val="tx1"/>
                </a:solidFill>
              </a:rPr>
              <a:t>Penentuan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ID" dirty="0" err="1">
                <a:solidFill>
                  <a:schemeClr val="tx1"/>
                </a:solidFill>
              </a:rPr>
              <a:t>eserta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ID" dirty="0" err="1">
                <a:solidFill>
                  <a:schemeClr val="tx1"/>
                </a:solidFill>
              </a:rPr>
              <a:t>idik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jalur</a:t>
            </a:r>
            <a:r>
              <a:rPr lang="en-ID" dirty="0">
                <a:solidFill>
                  <a:schemeClr val="tx1"/>
                </a:solidFill>
              </a:rPr>
              <a:t> p</a:t>
            </a:r>
            <a:r>
              <a:rPr lang="en-US" dirty="0" err="1">
                <a:solidFill>
                  <a:schemeClr val="tx1"/>
                </a:solidFill>
              </a:rPr>
              <a:t>erpindahan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tugas</a:t>
            </a:r>
            <a:r>
              <a:rPr lang="en-US" dirty="0">
                <a:solidFill>
                  <a:schemeClr val="tx1"/>
                </a:solidFill>
              </a:rPr>
              <a:t> orang </a:t>
            </a:r>
            <a:r>
              <a:rPr lang="en-US" dirty="0" err="1">
                <a:solidFill>
                  <a:schemeClr val="tx1"/>
                </a:solidFill>
              </a:rPr>
              <a:t>tua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wali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diprioritaskan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pada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jarak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tempat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tinggal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calon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en-ID" b="1" dirty="0" err="1">
                <a:solidFill>
                  <a:schemeClr val="tx1"/>
                </a:solidFill>
              </a:rPr>
              <a:t>eserta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</a:t>
            </a:r>
            <a:r>
              <a:rPr lang="en-ID" b="1" dirty="0" err="1">
                <a:solidFill>
                  <a:schemeClr val="tx1"/>
                </a:solidFill>
              </a:rPr>
              <a:t>idik</a:t>
            </a:r>
            <a:r>
              <a:rPr lang="en-ID" b="1" dirty="0">
                <a:solidFill>
                  <a:schemeClr val="tx1"/>
                </a:solidFill>
              </a:rPr>
              <a:t> yang </a:t>
            </a:r>
            <a:r>
              <a:rPr lang="en-ID" b="1" dirty="0" err="1">
                <a:solidFill>
                  <a:schemeClr val="tx1"/>
                </a:solidFill>
              </a:rPr>
              <a:t>terdekat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Sekolah</a:t>
            </a:r>
            <a:r>
              <a:rPr lang="en-ID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1F2211-9414-4552-9533-8A128828F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11510573" y="154620"/>
            <a:ext cx="534492" cy="507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7B5452-278D-45A6-8D92-8CE47909AB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63" t="87847" r="22194"/>
          <a:stretch/>
        </p:blipFill>
        <p:spPr>
          <a:xfrm>
            <a:off x="10841881" y="6284580"/>
            <a:ext cx="1337383" cy="5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9bf9849318_14_56"/>
          <p:cNvSpPr txBox="1">
            <a:spLocks noGrp="1"/>
          </p:cNvSpPr>
          <p:nvPr>
            <p:ph type="title"/>
          </p:nvPr>
        </p:nvSpPr>
        <p:spPr>
          <a:xfrm>
            <a:off x="696685" y="387412"/>
            <a:ext cx="11791406" cy="470019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0070C0"/>
                </a:solidFill>
                <a:latin typeface="+mn-lt"/>
              </a:rPr>
              <a:t>Jalur Prestasi</a:t>
            </a:r>
          </a:p>
        </p:txBody>
      </p:sp>
      <p:sp>
        <p:nvSpPr>
          <p:cNvPr id="882" name="Google Shape;882;g9bf9849318_14_5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pPr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41B345-3B5C-4A67-A461-08FB5449174C}"/>
              </a:ext>
            </a:extLst>
          </p:cNvPr>
          <p:cNvSpPr/>
          <p:nvPr/>
        </p:nvSpPr>
        <p:spPr>
          <a:xfrm>
            <a:off x="696685" y="1019024"/>
            <a:ext cx="5312229" cy="4700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PPDB 2020</a:t>
            </a:r>
            <a:endParaRPr lang="en-ID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AB32D1-69A0-410B-9566-1B1C32BC1DFB}"/>
              </a:ext>
            </a:extLst>
          </p:cNvPr>
          <p:cNvSpPr/>
          <p:nvPr/>
        </p:nvSpPr>
        <p:spPr>
          <a:xfrm>
            <a:off x="6183085" y="1019023"/>
            <a:ext cx="5480919" cy="4700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PPDB 2021</a:t>
            </a:r>
            <a:endParaRPr lang="en-ID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C3A9832-B32E-468E-836A-EA9361E22EAD}"/>
              </a:ext>
            </a:extLst>
          </p:cNvPr>
          <p:cNvSpPr/>
          <p:nvPr/>
        </p:nvSpPr>
        <p:spPr>
          <a:xfrm>
            <a:off x="696685" y="1590354"/>
            <a:ext cx="5312229" cy="3800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800" b="1" dirty="0">
                <a:solidFill>
                  <a:schemeClr val="dk1"/>
                </a:solidFill>
              </a:rPr>
              <a:t>SMP dan SMA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dirty="0" err="1">
                <a:solidFill>
                  <a:schemeClr val="dk1"/>
                </a:solidFill>
              </a:rPr>
              <a:t>Pengukuran</a:t>
            </a:r>
            <a:r>
              <a:rPr lang="en-ID" dirty="0">
                <a:solidFill>
                  <a:schemeClr val="dk1"/>
                </a:solidFill>
              </a:rPr>
              <a:t> </a:t>
            </a:r>
            <a:r>
              <a:rPr lang="en-ID" dirty="0" err="1">
                <a:solidFill>
                  <a:schemeClr val="dk1"/>
                </a:solidFill>
              </a:rPr>
              <a:t>prestasi</a:t>
            </a:r>
            <a:r>
              <a:rPr lang="en-ID" dirty="0">
                <a:solidFill>
                  <a:schemeClr val="dk1"/>
                </a:solidFill>
              </a:rPr>
              <a:t> </a:t>
            </a:r>
            <a:r>
              <a:rPr lang="en-ID" dirty="0" err="1">
                <a:solidFill>
                  <a:schemeClr val="dk1"/>
                </a:solidFill>
              </a:rPr>
              <a:t>untuk</a:t>
            </a:r>
            <a:r>
              <a:rPr lang="en-ID" dirty="0">
                <a:solidFill>
                  <a:schemeClr val="dk1"/>
                </a:solidFill>
              </a:rPr>
              <a:t> </a:t>
            </a:r>
            <a:r>
              <a:rPr lang="en-ID" dirty="0" err="1">
                <a:solidFill>
                  <a:schemeClr val="dk1"/>
                </a:solidFill>
              </a:rPr>
              <a:t>jalur</a:t>
            </a:r>
            <a:r>
              <a:rPr lang="en-ID" dirty="0">
                <a:solidFill>
                  <a:schemeClr val="dk1"/>
                </a:solidFill>
              </a:rPr>
              <a:t> </a:t>
            </a:r>
            <a:r>
              <a:rPr lang="en-ID" dirty="0" err="1">
                <a:solidFill>
                  <a:schemeClr val="dk1"/>
                </a:solidFill>
              </a:rPr>
              <a:t>prestasi</a:t>
            </a:r>
            <a:r>
              <a:rPr lang="en-ID" dirty="0">
                <a:solidFill>
                  <a:schemeClr val="dk1"/>
                </a:solidFill>
              </a:rPr>
              <a:t>: </a:t>
            </a:r>
          </a:p>
          <a:p>
            <a:pPr marL="628650" lvl="1" indent="-255588">
              <a:buClr>
                <a:schemeClr val="dk1"/>
              </a:buClr>
              <a:buSzPts val="1400"/>
              <a:buFont typeface="+mj-lt"/>
              <a:buAutoNum type="alphaLcPeriod"/>
            </a:pPr>
            <a:r>
              <a:rPr lang="en-ID" b="1" dirty="0" err="1">
                <a:solidFill>
                  <a:schemeClr val="dk1"/>
                </a:solidFill>
              </a:rPr>
              <a:t>nilai</a:t>
            </a:r>
            <a:r>
              <a:rPr lang="en-ID" b="1" dirty="0">
                <a:solidFill>
                  <a:schemeClr val="dk1"/>
                </a:solidFill>
              </a:rPr>
              <a:t> </a:t>
            </a:r>
            <a:r>
              <a:rPr lang="en-ID" b="1" dirty="0" err="1">
                <a:solidFill>
                  <a:schemeClr val="dk1"/>
                </a:solidFill>
              </a:rPr>
              <a:t>ujian</a:t>
            </a:r>
            <a:r>
              <a:rPr lang="en-ID" b="1" dirty="0">
                <a:solidFill>
                  <a:schemeClr val="dk1"/>
                </a:solidFill>
              </a:rPr>
              <a:t> </a:t>
            </a:r>
            <a:r>
              <a:rPr lang="en-ID" b="1" dirty="0" err="1">
                <a:solidFill>
                  <a:schemeClr val="dk1"/>
                </a:solidFill>
              </a:rPr>
              <a:t>Sekolah</a:t>
            </a:r>
            <a:r>
              <a:rPr lang="en-ID" b="1" dirty="0">
                <a:solidFill>
                  <a:schemeClr val="dk1"/>
                </a:solidFill>
              </a:rPr>
              <a:t> </a:t>
            </a:r>
            <a:r>
              <a:rPr lang="en-ID" b="1" dirty="0" err="1">
                <a:solidFill>
                  <a:schemeClr val="dk1"/>
                </a:solidFill>
              </a:rPr>
              <a:t>atau</a:t>
            </a:r>
            <a:r>
              <a:rPr lang="en-ID" b="1" dirty="0">
                <a:solidFill>
                  <a:schemeClr val="dk1"/>
                </a:solidFill>
              </a:rPr>
              <a:t> UN; </a:t>
            </a:r>
          </a:p>
          <a:p>
            <a:pPr marL="628650" lvl="1" indent="-255588">
              <a:buClr>
                <a:schemeClr val="dk1"/>
              </a:buClr>
              <a:buSzPts val="1400"/>
              <a:buFont typeface="+mj-lt"/>
              <a:buAutoNum type="alphaLcPeriod"/>
            </a:pPr>
            <a:r>
              <a:rPr lang="en-ID" dirty="0" err="1">
                <a:solidFill>
                  <a:schemeClr val="dk1"/>
                </a:solidFill>
              </a:rPr>
              <a:t>hasil</a:t>
            </a:r>
            <a:r>
              <a:rPr lang="en-ID" dirty="0">
                <a:solidFill>
                  <a:schemeClr val="dk1"/>
                </a:solidFill>
              </a:rPr>
              <a:t> </a:t>
            </a:r>
            <a:r>
              <a:rPr lang="en-ID" dirty="0" err="1">
                <a:solidFill>
                  <a:schemeClr val="dk1"/>
                </a:solidFill>
              </a:rPr>
              <a:t>perlombaan</a:t>
            </a:r>
            <a:r>
              <a:rPr lang="en-ID" dirty="0">
                <a:solidFill>
                  <a:schemeClr val="dk1"/>
                </a:solidFill>
              </a:rPr>
              <a:t> </a:t>
            </a:r>
            <a:r>
              <a:rPr lang="en-ID" dirty="0" err="1">
                <a:solidFill>
                  <a:schemeClr val="dk1"/>
                </a:solidFill>
              </a:rPr>
              <a:t>dan</a:t>
            </a:r>
            <a:r>
              <a:rPr lang="en-ID" dirty="0">
                <a:solidFill>
                  <a:schemeClr val="dk1"/>
                </a:solidFill>
              </a:rPr>
              <a:t>/</a:t>
            </a:r>
            <a:r>
              <a:rPr lang="en-ID" dirty="0" err="1">
                <a:solidFill>
                  <a:schemeClr val="dk1"/>
                </a:solidFill>
              </a:rPr>
              <a:t>atau</a:t>
            </a:r>
            <a:r>
              <a:rPr lang="en-ID" dirty="0">
                <a:solidFill>
                  <a:schemeClr val="dk1"/>
                </a:solidFill>
              </a:rPr>
              <a:t> </a:t>
            </a:r>
            <a:r>
              <a:rPr lang="en-ID" dirty="0" err="1">
                <a:solidFill>
                  <a:schemeClr val="dk1"/>
                </a:solidFill>
              </a:rPr>
              <a:t>penghargaan</a:t>
            </a:r>
            <a:r>
              <a:rPr lang="en-ID" dirty="0">
                <a:solidFill>
                  <a:schemeClr val="dk1"/>
                </a:solidFill>
              </a:rPr>
              <a:t> di </a:t>
            </a:r>
            <a:r>
              <a:rPr lang="en-ID" dirty="0" err="1">
                <a:solidFill>
                  <a:schemeClr val="dk1"/>
                </a:solidFill>
              </a:rPr>
              <a:t>bidang</a:t>
            </a:r>
            <a:r>
              <a:rPr lang="en-ID" dirty="0">
                <a:solidFill>
                  <a:schemeClr val="dk1"/>
                </a:solidFill>
              </a:rPr>
              <a:t> </a:t>
            </a:r>
            <a:r>
              <a:rPr lang="en-ID" dirty="0" err="1">
                <a:solidFill>
                  <a:schemeClr val="dk1"/>
                </a:solidFill>
              </a:rPr>
              <a:t>akademik</a:t>
            </a:r>
            <a:r>
              <a:rPr lang="en-ID" dirty="0">
                <a:solidFill>
                  <a:schemeClr val="dk1"/>
                </a:solidFill>
              </a:rPr>
              <a:t> </a:t>
            </a:r>
            <a:r>
              <a:rPr lang="en-ID" dirty="0" err="1">
                <a:solidFill>
                  <a:schemeClr val="dk1"/>
                </a:solidFill>
              </a:rPr>
              <a:t>maupun</a:t>
            </a:r>
            <a:r>
              <a:rPr lang="en-ID" dirty="0">
                <a:solidFill>
                  <a:schemeClr val="dk1"/>
                </a:solidFill>
              </a:rPr>
              <a:t> non-</a:t>
            </a:r>
            <a:r>
              <a:rPr lang="en-ID" dirty="0" err="1">
                <a:solidFill>
                  <a:schemeClr val="dk1"/>
                </a:solidFill>
              </a:rPr>
              <a:t>akademik</a:t>
            </a:r>
            <a:r>
              <a:rPr lang="en-ID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internasional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tingkat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nasional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tingkat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provinsi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kabupaten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kota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628650" lvl="1" indent="-255588">
              <a:buClr>
                <a:schemeClr val="dk1"/>
              </a:buClr>
              <a:buSzPts val="1400"/>
              <a:buFont typeface="+mj-lt"/>
              <a:buAutoNum type="alphaLcPeriod"/>
            </a:pPr>
            <a:endParaRPr lang="en-ID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dk1"/>
              </a:buClr>
              <a:buSzPts val="1400"/>
              <a:buFont typeface="+mj-lt"/>
              <a:buAutoNum type="arabicPeriod" startAt="2"/>
            </a:pPr>
            <a:r>
              <a:rPr lang="en-ID" dirty="0" err="1">
                <a:solidFill>
                  <a:schemeClr val="tx1"/>
                </a:solidFill>
              </a:rPr>
              <a:t>Bukti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prestasi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diterbitkan</a:t>
            </a:r>
            <a:r>
              <a:rPr lang="en-ID" dirty="0">
                <a:solidFill>
                  <a:schemeClr val="tx1"/>
                </a:solidFill>
              </a:rPr>
              <a:t> paling </a:t>
            </a:r>
            <a:r>
              <a:rPr lang="en-ID" dirty="0" err="1">
                <a:solidFill>
                  <a:schemeClr val="tx1"/>
                </a:solidFill>
              </a:rPr>
              <a:t>singkat</a:t>
            </a:r>
            <a:r>
              <a:rPr lang="en-ID" dirty="0">
                <a:solidFill>
                  <a:schemeClr val="tx1"/>
                </a:solidFill>
              </a:rPr>
              <a:t> 6 </a:t>
            </a:r>
            <a:r>
              <a:rPr lang="en-ID" dirty="0" err="1">
                <a:solidFill>
                  <a:schemeClr val="tx1"/>
                </a:solidFill>
              </a:rPr>
              <a:t>bulan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dan</a:t>
            </a:r>
            <a:r>
              <a:rPr lang="en-ID" dirty="0">
                <a:solidFill>
                  <a:schemeClr val="tx1"/>
                </a:solidFill>
              </a:rPr>
              <a:t> paling lama 3 </a:t>
            </a:r>
            <a:r>
              <a:rPr lang="en-ID" dirty="0" err="1">
                <a:solidFill>
                  <a:schemeClr val="tx1"/>
                </a:solidFill>
              </a:rPr>
              <a:t>tahun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sebelum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tanggal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pendaftaran</a:t>
            </a:r>
            <a:r>
              <a:rPr lang="en-ID" dirty="0">
                <a:solidFill>
                  <a:schemeClr val="tx1"/>
                </a:solidFill>
              </a:rPr>
              <a:t> PPDB.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endParaRPr lang="en-ID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800" dirty="0">
              <a:solidFill>
                <a:schemeClr val="dk1"/>
              </a:solidFill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fi-FI" dirty="0">
              <a:solidFill>
                <a:schemeClr val="dk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09AD901-2A7C-4836-AFDA-D68D492C2E2E}"/>
              </a:ext>
            </a:extLst>
          </p:cNvPr>
          <p:cNvSpPr/>
          <p:nvPr/>
        </p:nvSpPr>
        <p:spPr>
          <a:xfrm>
            <a:off x="6183084" y="1489042"/>
            <a:ext cx="5480919" cy="39015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rtl="0">
              <a:buClr>
                <a:schemeClr val="dk1"/>
              </a:buClr>
              <a:buSzPts val="1400"/>
            </a:pPr>
            <a:r>
              <a:rPr lang="fi-FI" b="1" dirty="0">
                <a:solidFill>
                  <a:schemeClr val="tx1"/>
                </a:solidFill>
                <a:latin typeface="+mj-lt"/>
              </a:rPr>
              <a:t>SMP dan SMA </a:t>
            </a:r>
          </a:p>
          <a:p>
            <a:pPr lvl="0" algn="just"/>
            <a:endParaRPr lang="en-ID" dirty="0">
              <a:solidFill>
                <a:schemeClr val="tx1"/>
              </a:solidFill>
              <a:latin typeface="+mj-lt"/>
            </a:endParaRPr>
          </a:p>
          <a:p>
            <a:pPr marL="342917" indent="-342917" algn="just">
              <a:buFont typeface="+mj-lt"/>
              <a:buAutoNum type="arabicPeriod"/>
            </a:pPr>
            <a:r>
              <a:rPr lang="en-ID" sz="1900" dirty="0" err="1">
                <a:solidFill>
                  <a:schemeClr val="tx1"/>
                </a:solidFill>
              </a:rPr>
              <a:t>Ditentukan</a:t>
            </a:r>
            <a:r>
              <a:rPr lang="en-ID" sz="1900" dirty="0">
                <a:solidFill>
                  <a:schemeClr val="tx1"/>
                </a:solidFill>
              </a:rPr>
              <a:t> </a:t>
            </a:r>
            <a:r>
              <a:rPr lang="en-ID" sz="1900" dirty="0" err="1">
                <a:solidFill>
                  <a:schemeClr val="tx1"/>
                </a:solidFill>
              </a:rPr>
              <a:t>berdasarkan</a:t>
            </a:r>
            <a:r>
              <a:rPr lang="en-ID" sz="1900" dirty="0">
                <a:solidFill>
                  <a:schemeClr val="tx1"/>
                </a:solidFill>
              </a:rPr>
              <a:t>: </a:t>
            </a:r>
          </a:p>
          <a:p>
            <a:pPr marL="609630" lvl="1" indent="-264597" algn="just">
              <a:buAutoNum type="alphaLcPeriod"/>
            </a:pPr>
            <a:r>
              <a:rPr lang="en-ID" sz="1900" b="1" dirty="0" err="1">
                <a:solidFill>
                  <a:schemeClr val="tx1"/>
                </a:solidFill>
              </a:rPr>
              <a:t>rapor</a:t>
            </a:r>
            <a:r>
              <a:rPr lang="en-ID" sz="1900" b="1" dirty="0">
                <a:solidFill>
                  <a:schemeClr val="tx1"/>
                </a:solidFill>
              </a:rPr>
              <a:t> </a:t>
            </a:r>
            <a:r>
              <a:rPr lang="en-ID" sz="1900" dirty="0">
                <a:solidFill>
                  <a:schemeClr val="tx1"/>
                </a:solidFill>
              </a:rPr>
              <a:t>yang </a:t>
            </a:r>
            <a:r>
              <a:rPr lang="en-ID" sz="1900" dirty="0" err="1">
                <a:solidFill>
                  <a:schemeClr val="tx1"/>
                </a:solidFill>
              </a:rPr>
              <a:t>dilampirkan</a:t>
            </a:r>
            <a:r>
              <a:rPr lang="en-ID" sz="1900" dirty="0">
                <a:solidFill>
                  <a:schemeClr val="tx1"/>
                </a:solidFill>
              </a:rPr>
              <a:t> </a:t>
            </a:r>
            <a:r>
              <a:rPr lang="en-ID" sz="1900" dirty="0" err="1">
                <a:solidFill>
                  <a:schemeClr val="tx1"/>
                </a:solidFill>
              </a:rPr>
              <a:t>dengan</a:t>
            </a:r>
            <a:r>
              <a:rPr lang="en-ID" sz="1900" dirty="0">
                <a:solidFill>
                  <a:schemeClr val="tx1"/>
                </a:solidFill>
              </a:rPr>
              <a:t> </a:t>
            </a:r>
            <a:r>
              <a:rPr lang="en-ID" sz="1900" b="1" dirty="0" err="1">
                <a:solidFill>
                  <a:schemeClr val="tx1"/>
                </a:solidFill>
              </a:rPr>
              <a:t>surat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keterangan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peringkat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nilai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rapor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peserta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didik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dari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Sekolah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asal</a:t>
            </a:r>
            <a:r>
              <a:rPr lang="en-US" sz="1900" dirty="0">
                <a:solidFill>
                  <a:schemeClr val="tx1"/>
                </a:solidFill>
              </a:rPr>
              <a:t>; </a:t>
            </a:r>
            <a:r>
              <a:rPr lang="en-US" sz="1900" dirty="0" err="1">
                <a:solidFill>
                  <a:schemeClr val="tx1"/>
                </a:solidFill>
              </a:rPr>
              <a:t>dan</a:t>
            </a:r>
            <a:r>
              <a:rPr lang="en-US" sz="1900" dirty="0">
                <a:solidFill>
                  <a:schemeClr val="tx1"/>
                </a:solidFill>
              </a:rPr>
              <a:t>/</a:t>
            </a:r>
            <a:r>
              <a:rPr lang="en-US" sz="1900" dirty="0" err="1">
                <a:solidFill>
                  <a:schemeClr val="tx1"/>
                </a:solidFill>
              </a:rPr>
              <a:t>atau</a:t>
            </a:r>
            <a:endParaRPr lang="en-US" sz="1900" dirty="0">
              <a:solidFill>
                <a:schemeClr val="tx1"/>
              </a:solidFill>
            </a:endParaRPr>
          </a:p>
          <a:p>
            <a:pPr marL="609630" lvl="1" indent="-264597" algn="just">
              <a:buAutoNum type="alphaLcPeriod"/>
            </a:pPr>
            <a:r>
              <a:rPr lang="en-ID" sz="1900" dirty="0" err="1">
                <a:solidFill>
                  <a:schemeClr val="tx1"/>
                </a:solidFill>
              </a:rPr>
              <a:t>prestasi</a:t>
            </a:r>
            <a:r>
              <a:rPr lang="en-ID" sz="19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di </a:t>
            </a:r>
            <a:r>
              <a:rPr lang="en-US" sz="1900" dirty="0" err="1">
                <a:solidFill>
                  <a:schemeClr val="tx1"/>
                </a:solidFill>
              </a:rPr>
              <a:t>bidang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akademik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maupun</a:t>
            </a:r>
            <a:r>
              <a:rPr lang="en-US" sz="1900" dirty="0">
                <a:solidFill>
                  <a:schemeClr val="tx1"/>
                </a:solidFill>
              </a:rPr>
              <a:t> non-</a:t>
            </a:r>
            <a:r>
              <a:rPr lang="en-US" sz="1900" dirty="0" err="1">
                <a:solidFill>
                  <a:schemeClr val="tx1"/>
                </a:solidFill>
              </a:rPr>
              <a:t>akademik</a:t>
            </a:r>
            <a:r>
              <a:rPr lang="en-US" sz="1900" dirty="0">
                <a:solidFill>
                  <a:schemeClr val="tx1"/>
                </a:solidFill>
              </a:rPr>
              <a:t>.</a:t>
            </a:r>
            <a:endParaRPr lang="en-ID" sz="1900" dirty="0">
              <a:solidFill>
                <a:schemeClr val="tx1"/>
              </a:solidFill>
            </a:endParaRPr>
          </a:p>
          <a:p>
            <a:pPr marL="304815" indent="-304815" algn="just">
              <a:buFont typeface="+mj-lt"/>
              <a:buAutoNum type="arabicPeriod"/>
            </a:pPr>
            <a:r>
              <a:rPr lang="en-US" sz="1900" dirty="0" err="1">
                <a:solidFill>
                  <a:schemeClr val="tx1"/>
                </a:solidFill>
              </a:rPr>
              <a:t>Rapor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menggunakan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nilai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rapor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pada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b="1" dirty="0">
                <a:solidFill>
                  <a:schemeClr val="tx1"/>
                </a:solidFill>
              </a:rPr>
              <a:t>5 semester </a:t>
            </a:r>
            <a:r>
              <a:rPr lang="en-US" sz="1900" b="1" dirty="0" err="1">
                <a:solidFill>
                  <a:schemeClr val="tx1"/>
                </a:solidFill>
              </a:rPr>
              <a:t>terakhir</a:t>
            </a:r>
            <a:r>
              <a:rPr lang="en-US" sz="1900" b="1" dirty="0">
                <a:solidFill>
                  <a:schemeClr val="tx1"/>
                </a:solidFill>
              </a:rPr>
              <a:t>. </a:t>
            </a:r>
          </a:p>
          <a:p>
            <a:pPr marL="304815" indent="-304815" algn="just">
              <a:buFont typeface="+mj-lt"/>
              <a:buAutoNum type="arabicPeriod"/>
            </a:pPr>
            <a:r>
              <a:rPr lang="en-ID" sz="1900" dirty="0" err="1">
                <a:solidFill>
                  <a:schemeClr val="tx1"/>
                </a:solidFill>
              </a:rPr>
              <a:t>Bukti</a:t>
            </a:r>
            <a:r>
              <a:rPr lang="en-ID" sz="1900" dirty="0">
                <a:solidFill>
                  <a:schemeClr val="tx1"/>
                </a:solidFill>
              </a:rPr>
              <a:t> </a:t>
            </a:r>
            <a:r>
              <a:rPr lang="en-ID" sz="1900" dirty="0" err="1">
                <a:solidFill>
                  <a:schemeClr val="tx1"/>
                </a:solidFill>
              </a:rPr>
              <a:t>prestasi</a:t>
            </a:r>
            <a:r>
              <a:rPr lang="en-ID" sz="1900" dirty="0">
                <a:solidFill>
                  <a:schemeClr val="tx1"/>
                </a:solidFill>
              </a:rPr>
              <a:t> </a:t>
            </a:r>
            <a:r>
              <a:rPr lang="en-ID" sz="1900" dirty="0" err="1">
                <a:solidFill>
                  <a:schemeClr val="tx1"/>
                </a:solidFill>
              </a:rPr>
              <a:t>diterbitkan</a:t>
            </a:r>
            <a:r>
              <a:rPr lang="en-ID" sz="1900" dirty="0">
                <a:solidFill>
                  <a:schemeClr val="tx1"/>
                </a:solidFill>
              </a:rPr>
              <a:t> paling </a:t>
            </a:r>
            <a:r>
              <a:rPr lang="en-ID" sz="1900" dirty="0" err="1">
                <a:solidFill>
                  <a:schemeClr val="tx1"/>
                </a:solidFill>
              </a:rPr>
              <a:t>singkat</a:t>
            </a:r>
            <a:r>
              <a:rPr lang="en-ID" sz="1900" dirty="0">
                <a:solidFill>
                  <a:schemeClr val="tx1"/>
                </a:solidFill>
              </a:rPr>
              <a:t> 6 </a:t>
            </a:r>
            <a:r>
              <a:rPr lang="en-ID" sz="1900" dirty="0" err="1">
                <a:solidFill>
                  <a:schemeClr val="tx1"/>
                </a:solidFill>
              </a:rPr>
              <a:t>bulan</a:t>
            </a:r>
            <a:r>
              <a:rPr lang="en-ID" sz="1900" dirty="0">
                <a:solidFill>
                  <a:schemeClr val="tx1"/>
                </a:solidFill>
              </a:rPr>
              <a:t> </a:t>
            </a:r>
            <a:r>
              <a:rPr lang="en-ID" sz="1900" dirty="0" err="1">
                <a:solidFill>
                  <a:schemeClr val="tx1"/>
                </a:solidFill>
              </a:rPr>
              <a:t>dan</a:t>
            </a:r>
            <a:r>
              <a:rPr lang="en-ID" sz="1900" dirty="0">
                <a:solidFill>
                  <a:schemeClr val="tx1"/>
                </a:solidFill>
              </a:rPr>
              <a:t> paling lama 3 </a:t>
            </a:r>
            <a:r>
              <a:rPr lang="en-ID" sz="1900" dirty="0" err="1">
                <a:solidFill>
                  <a:schemeClr val="tx1"/>
                </a:solidFill>
              </a:rPr>
              <a:t>tahun</a:t>
            </a:r>
            <a:r>
              <a:rPr lang="en-ID" sz="1900" dirty="0">
                <a:solidFill>
                  <a:schemeClr val="tx1"/>
                </a:solidFill>
              </a:rPr>
              <a:t> </a:t>
            </a:r>
            <a:r>
              <a:rPr lang="en-ID" sz="1900" dirty="0" err="1">
                <a:solidFill>
                  <a:schemeClr val="tx1"/>
                </a:solidFill>
              </a:rPr>
              <a:t>sebelum</a:t>
            </a:r>
            <a:r>
              <a:rPr lang="en-ID" sz="1900" dirty="0">
                <a:solidFill>
                  <a:schemeClr val="tx1"/>
                </a:solidFill>
              </a:rPr>
              <a:t> </a:t>
            </a:r>
            <a:r>
              <a:rPr lang="en-ID" sz="1900" dirty="0" err="1">
                <a:solidFill>
                  <a:schemeClr val="tx1"/>
                </a:solidFill>
              </a:rPr>
              <a:t>tanggal</a:t>
            </a:r>
            <a:r>
              <a:rPr lang="en-ID" sz="1900" dirty="0">
                <a:solidFill>
                  <a:schemeClr val="tx1"/>
                </a:solidFill>
              </a:rPr>
              <a:t> </a:t>
            </a:r>
            <a:r>
              <a:rPr lang="en-ID" sz="1900" dirty="0" err="1">
                <a:solidFill>
                  <a:schemeClr val="tx1"/>
                </a:solidFill>
              </a:rPr>
              <a:t>pendaftaran</a:t>
            </a:r>
            <a:r>
              <a:rPr lang="en-ID" sz="1900" dirty="0">
                <a:solidFill>
                  <a:schemeClr val="tx1"/>
                </a:solidFill>
              </a:rPr>
              <a:t> PPDB. </a:t>
            </a:r>
          </a:p>
          <a:p>
            <a:pPr lvl="0" algn="l" rtl="0">
              <a:buClr>
                <a:schemeClr val="dk1"/>
              </a:buClr>
              <a:buSzPts val="1400"/>
            </a:pPr>
            <a:endParaRPr lang="fi-FI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1F2211-9414-4552-9533-8A128828F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11510573" y="154620"/>
            <a:ext cx="534492" cy="507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7B5452-278D-45A6-8D92-8CE47909AB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63" t="87847" r="22194"/>
          <a:stretch/>
        </p:blipFill>
        <p:spPr>
          <a:xfrm>
            <a:off x="10841881" y="6284580"/>
            <a:ext cx="1337383" cy="5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A0B0A0-07A3-4AC1-B83F-6612C06832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84913" y="108181"/>
            <a:ext cx="418947" cy="3976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6E2EF4C-2576-4DA7-9F83-932A16CD6699}"/>
              </a:ext>
            </a:extLst>
          </p:cNvPr>
          <p:cNvCxnSpPr>
            <a:cxnSpLocks/>
          </p:cNvCxnSpPr>
          <p:nvPr/>
        </p:nvCxnSpPr>
        <p:spPr>
          <a:xfrm>
            <a:off x="543887" y="108181"/>
            <a:ext cx="0" cy="37599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FEE05B-EAA1-44FC-B723-1E8029B27872}"/>
              </a:ext>
            </a:extLst>
          </p:cNvPr>
          <p:cNvSpPr/>
          <p:nvPr/>
        </p:nvSpPr>
        <p:spPr>
          <a:xfrm>
            <a:off x="590703" y="45402"/>
            <a:ext cx="484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PENGECUALIAN JALUR PPDB</a:t>
            </a:r>
            <a:endParaRPr lang="id-ID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9ABD13D-F697-4067-85E5-B5F20F208E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4" b="-1"/>
          <a:stretch/>
        </p:blipFill>
        <p:spPr>
          <a:xfrm>
            <a:off x="0" y="6718247"/>
            <a:ext cx="12198028" cy="1492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61D1CE-5F8D-4F6F-85BA-592ED6E13DFC}"/>
              </a:ext>
            </a:extLst>
          </p:cNvPr>
          <p:cNvSpPr/>
          <p:nvPr/>
        </p:nvSpPr>
        <p:spPr>
          <a:xfrm>
            <a:off x="5824442" y="5573883"/>
            <a:ext cx="5654196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ID" b="1" dirty="0" err="1">
                <a:solidFill>
                  <a:schemeClr val="bg1"/>
                </a:solidFill>
              </a:rPr>
              <a:t>Ditetapkan</a:t>
            </a:r>
            <a:r>
              <a:rPr lang="en-ID" b="1" dirty="0">
                <a:solidFill>
                  <a:schemeClr val="bg1"/>
                </a:solidFill>
              </a:rPr>
              <a:t> oleh </a:t>
            </a:r>
            <a:r>
              <a:rPr lang="en-ID" b="1" dirty="0" err="1">
                <a:solidFill>
                  <a:schemeClr val="bg1"/>
                </a:solidFill>
              </a:rPr>
              <a:t>Pemerintah</a:t>
            </a:r>
            <a:r>
              <a:rPr lang="en-ID" b="1" dirty="0">
                <a:solidFill>
                  <a:schemeClr val="bg1"/>
                </a:solidFill>
              </a:rPr>
              <a:t> Daerah dan </a:t>
            </a:r>
            <a:r>
              <a:rPr lang="en-ID" b="1" dirty="0" err="1">
                <a:solidFill>
                  <a:schemeClr val="bg1"/>
                </a:solidFill>
              </a:rPr>
              <a:t>dilaporkan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kepada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direktur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jenderal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terkait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sesuai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dengan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kewenangan</a:t>
            </a:r>
            <a:r>
              <a:rPr lang="en-ID" b="1" dirty="0">
                <a:solidFill>
                  <a:schemeClr val="bg1"/>
                </a:solidFill>
              </a:rPr>
              <a:t>.</a:t>
            </a:r>
            <a:endParaRPr lang="en-US" sz="14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D0F1552-25A2-4232-A73C-3928ED97DB74}"/>
              </a:ext>
            </a:extLst>
          </p:cNvPr>
          <p:cNvSpPr/>
          <p:nvPr/>
        </p:nvSpPr>
        <p:spPr>
          <a:xfrm>
            <a:off x="889741" y="1682429"/>
            <a:ext cx="40483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 algn="just">
              <a:buFont typeface="+mj-lt"/>
              <a:buAutoNum type="arabicPeriod"/>
            </a:pPr>
            <a:r>
              <a:rPr lang="en-ID" sz="2000" dirty="0"/>
              <a:t>SMK yang </a:t>
            </a:r>
            <a:r>
              <a:rPr lang="en-ID" sz="2000" dirty="0" err="1"/>
              <a:t>diselenggarakan</a:t>
            </a:r>
            <a:r>
              <a:rPr lang="en-ID" sz="2000" dirty="0"/>
              <a:t> oleh </a:t>
            </a:r>
            <a:r>
              <a:rPr lang="en-ID" sz="2000" dirty="0" err="1"/>
              <a:t>Pemerintah</a:t>
            </a:r>
            <a:r>
              <a:rPr lang="en-ID" sz="2000" dirty="0"/>
              <a:t> Daerah; </a:t>
            </a:r>
          </a:p>
          <a:p>
            <a:pPr marL="304815" indent="-304815" algn="just">
              <a:buFont typeface="+mj-lt"/>
              <a:buAutoNum type="arabicPeriod"/>
            </a:pPr>
            <a:r>
              <a:rPr lang="en-ID" sz="2000" dirty="0" err="1"/>
              <a:t>Sekolah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Sama; </a:t>
            </a:r>
          </a:p>
          <a:p>
            <a:pPr marL="304815" indent="-304815" algn="just">
              <a:buFont typeface="+mj-lt"/>
              <a:buAutoNum type="arabicPeriod"/>
            </a:pPr>
            <a:r>
              <a:rPr lang="en-ID" sz="2000" dirty="0" err="1"/>
              <a:t>Sekolah</a:t>
            </a:r>
            <a:r>
              <a:rPr lang="en-ID" sz="2000" dirty="0"/>
              <a:t> Indonesia di </a:t>
            </a:r>
            <a:r>
              <a:rPr lang="en-ID" sz="2000" dirty="0" err="1"/>
              <a:t>luar</a:t>
            </a:r>
            <a:r>
              <a:rPr lang="en-ID" sz="2000" dirty="0"/>
              <a:t> negeri; </a:t>
            </a:r>
          </a:p>
          <a:p>
            <a:pPr marL="304815" indent="-304815" algn="just">
              <a:buFont typeface="+mj-lt"/>
              <a:buAutoNum type="arabicPeriod"/>
            </a:pPr>
            <a:r>
              <a:rPr lang="en-ID" sz="2000" dirty="0" err="1"/>
              <a:t>Sekolah</a:t>
            </a:r>
            <a:r>
              <a:rPr lang="en-ID" sz="2000" dirty="0"/>
              <a:t> yang </a:t>
            </a:r>
            <a:r>
              <a:rPr lang="en-ID" sz="2000" dirty="0" err="1"/>
              <a:t>menyelenggarakan</a:t>
            </a:r>
            <a:r>
              <a:rPr lang="en-ID" sz="2000" dirty="0"/>
              <a:t> </a:t>
            </a:r>
            <a:r>
              <a:rPr lang="en-ID" sz="2000" dirty="0" err="1"/>
              <a:t>pendidikan</a:t>
            </a:r>
            <a:r>
              <a:rPr lang="en-ID" sz="2000" dirty="0"/>
              <a:t> </a:t>
            </a:r>
            <a:r>
              <a:rPr lang="en-ID" sz="2000" dirty="0" err="1"/>
              <a:t>khusus</a:t>
            </a:r>
            <a:r>
              <a:rPr lang="en-ID" sz="2000" dirty="0"/>
              <a:t>; </a:t>
            </a:r>
          </a:p>
          <a:p>
            <a:pPr marL="304815" indent="-304815" algn="just">
              <a:buFont typeface="+mj-lt"/>
              <a:buAutoNum type="arabicPeriod"/>
            </a:pPr>
            <a:r>
              <a:rPr lang="en-ID" sz="2000" dirty="0" err="1"/>
              <a:t>Sekolah</a:t>
            </a:r>
            <a:r>
              <a:rPr lang="en-ID" sz="2000" dirty="0"/>
              <a:t> yang </a:t>
            </a:r>
            <a:r>
              <a:rPr lang="en-ID" sz="2000" dirty="0" err="1"/>
              <a:t>menyelenggarakan</a:t>
            </a:r>
            <a:r>
              <a:rPr lang="en-ID" sz="2000" dirty="0"/>
              <a:t> </a:t>
            </a:r>
            <a:r>
              <a:rPr lang="en-ID" sz="2000" dirty="0" err="1"/>
              <a:t>pendidikan</a:t>
            </a:r>
            <a:r>
              <a:rPr lang="en-ID" sz="2000" dirty="0"/>
              <a:t> </a:t>
            </a:r>
            <a:r>
              <a:rPr lang="en-ID" sz="2000" dirty="0" err="1"/>
              <a:t>layanan</a:t>
            </a:r>
            <a:r>
              <a:rPr lang="en-ID" sz="2000" dirty="0"/>
              <a:t> </a:t>
            </a:r>
            <a:r>
              <a:rPr lang="en-ID" sz="2000" dirty="0" err="1"/>
              <a:t>khusus</a:t>
            </a:r>
            <a:r>
              <a:rPr lang="en-ID" sz="2000" dirty="0"/>
              <a:t>;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0EBA2B9-DC5A-4191-BEDB-D9F76BAFEADB}"/>
              </a:ext>
            </a:extLst>
          </p:cNvPr>
          <p:cNvSpPr/>
          <p:nvPr/>
        </p:nvSpPr>
        <p:spPr>
          <a:xfrm>
            <a:off x="1040685" y="1050539"/>
            <a:ext cx="3820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ea typeface="Cambria" panose="02040503050406030204" pitchFamily="18" charset="0"/>
              </a:rPr>
              <a:t>Jalur</a:t>
            </a:r>
            <a:r>
              <a:rPr lang="en-US" sz="2400" b="1" dirty="0">
                <a:ea typeface="Cambria" panose="02040503050406030204" pitchFamily="18" charset="0"/>
              </a:rPr>
              <a:t> PPDB </a:t>
            </a:r>
            <a:r>
              <a:rPr lang="en-US" sz="2400" b="1" dirty="0" err="1">
                <a:ea typeface="Cambria" panose="02040503050406030204" pitchFamily="18" charset="0"/>
              </a:rPr>
              <a:t>dikecualikan</a:t>
            </a:r>
            <a:r>
              <a:rPr lang="en-US" sz="2400" b="1" dirty="0">
                <a:ea typeface="Cambria" panose="02040503050406030204" pitchFamily="18" charset="0"/>
              </a:rPr>
              <a:t> </a:t>
            </a:r>
            <a:r>
              <a:rPr lang="en-US" sz="2400" b="1" dirty="0" err="1">
                <a:ea typeface="Cambria" panose="02040503050406030204" pitchFamily="18" charset="0"/>
              </a:rPr>
              <a:t>bagi</a:t>
            </a:r>
            <a:endParaRPr lang="id-ID" sz="2400" b="1" dirty="0"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407E386-3525-4BF1-9F76-1CEC38E367BF}"/>
              </a:ext>
            </a:extLst>
          </p:cNvPr>
          <p:cNvSpPr/>
          <p:nvPr/>
        </p:nvSpPr>
        <p:spPr>
          <a:xfrm>
            <a:off x="5824442" y="1577976"/>
            <a:ext cx="5477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dirty="0"/>
              <a:t>6. </a:t>
            </a:r>
            <a:r>
              <a:rPr lang="en-ID" sz="2400" dirty="0" err="1"/>
              <a:t>Sekolah</a:t>
            </a:r>
            <a:r>
              <a:rPr lang="en-ID" sz="2400" dirty="0"/>
              <a:t> </a:t>
            </a:r>
            <a:r>
              <a:rPr lang="en-ID" sz="2400" dirty="0" err="1"/>
              <a:t>berasrama</a:t>
            </a:r>
            <a:r>
              <a:rPr lang="en-ID" sz="2400" dirty="0"/>
              <a:t>; </a:t>
            </a:r>
          </a:p>
          <a:p>
            <a:r>
              <a:rPr lang="en-ID" sz="2400" dirty="0"/>
              <a:t>7. </a:t>
            </a:r>
            <a:r>
              <a:rPr lang="en-ID" sz="2400" dirty="0" err="1"/>
              <a:t>Sekolah</a:t>
            </a:r>
            <a:r>
              <a:rPr lang="en-ID" sz="2400" dirty="0"/>
              <a:t> di </a:t>
            </a:r>
            <a:r>
              <a:rPr lang="en-ID" sz="2400" dirty="0" err="1"/>
              <a:t>daerah</a:t>
            </a:r>
            <a:r>
              <a:rPr lang="en-ID" sz="2400" dirty="0"/>
              <a:t> 3 T; dan </a:t>
            </a:r>
          </a:p>
          <a:p>
            <a:r>
              <a:rPr lang="en-ID" sz="2400" b="1" dirty="0">
                <a:solidFill>
                  <a:srgbClr val="FF0000"/>
                </a:solidFill>
              </a:rPr>
              <a:t>8. </a:t>
            </a:r>
            <a:r>
              <a:rPr lang="en-ID" sz="2400" b="1" dirty="0" err="1">
                <a:solidFill>
                  <a:srgbClr val="FF0000"/>
                </a:solidFill>
              </a:rPr>
              <a:t>Sekolah</a:t>
            </a:r>
            <a:r>
              <a:rPr lang="en-ID" sz="2400" b="1" dirty="0">
                <a:solidFill>
                  <a:srgbClr val="FF0000"/>
                </a:solidFill>
              </a:rPr>
              <a:t> di </a:t>
            </a:r>
            <a:r>
              <a:rPr lang="en-ID" sz="2400" b="1" dirty="0" err="1">
                <a:solidFill>
                  <a:srgbClr val="FF0000"/>
                </a:solidFill>
              </a:rPr>
              <a:t>daerah</a:t>
            </a:r>
            <a:r>
              <a:rPr lang="en-ID" sz="2400" b="1" dirty="0">
                <a:solidFill>
                  <a:srgbClr val="FF0000"/>
                </a:solidFill>
              </a:rPr>
              <a:t> yang </a:t>
            </a:r>
            <a:r>
              <a:rPr lang="en-ID" sz="2400" b="1" dirty="0" err="1">
                <a:solidFill>
                  <a:srgbClr val="FF0000"/>
                </a:solidFill>
              </a:rPr>
              <a:t>jumlah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penduduk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usia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Sekolah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tidak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dapat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memenuhi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ketentuan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jumlah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peserta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didik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dalam</a:t>
            </a:r>
            <a:r>
              <a:rPr lang="en-ID" sz="2400" b="1" dirty="0">
                <a:solidFill>
                  <a:srgbClr val="FF0000"/>
                </a:solidFill>
              </a:rPr>
              <a:t> 1 (</a:t>
            </a:r>
            <a:r>
              <a:rPr lang="en-ID" sz="2400" b="1" dirty="0" err="1">
                <a:solidFill>
                  <a:srgbClr val="FF0000"/>
                </a:solidFill>
              </a:rPr>
              <a:t>satu</a:t>
            </a:r>
            <a:r>
              <a:rPr lang="en-ID" sz="2400" b="1" dirty="0">
                <a:solidFill>
                  <a:srgbClr val="FF0000"/>
                </a:solidFill>
              </a:rPr>
              <a:t>) </a:t>
            </a:r>
            <a:r>
              <a:rPr lang="en-ID" sz="2400" b="1" dirty="0" err="1">
                <a:solidFill>
                  <a:srgbClr val="FF0000"/>
                </a:solidFill>
              </a:rPr>
              <a:t>Rombongan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Belajar</a:t>
            </a:r>
            <a:endParaRPr lang="en-US" sz="2400" b="1" dirty="0">
              <a:solidFill>
                <a:srgbClr val="FF0000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764BA6E-C12D-4D51-8380-9DDD555712A8}"/>
              </a:ext>
            </a:extLst>
          </p:cNvPr>
          <p:cNvSpPr/>
          <p:nvPr/>
        </p:nvSpPr>
        <p:spPr>
          <a:xfrm>
            <a:off x="804996" y="1547448"/>
            <a:ext cx="4292299" cy="3283634"/>
          </a:xfrm>
          <a:prstGeom prst="rect">
            <a:avLst/>
          </a:prstGeom>
          <a:noFill/>
          <a:ln w="28575">
            <a:solidFill>
              <a:srgbClr val="2A6A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58578F6-D947-493E-8E00-59CAD6A8A9F2}"/>
              </a:ext>
            </a:extLst>
          </p:cNvPr>
          <p:cNvSpPr/>
          <p:nvPr/>
        </p:nvSpPr>
        <p:spPr>
          <a:xfrm>
            <a:off x="5824442" y="1547446"/>
            <a:ext cx="5654196" cy="3283634"/>
          </a:xfrm>
          <a:prstGeom prst="rect">
            <a:avLst/>
          </a:prstGeom>
          <a:noFill/>
          <a:ln w="28575">
            <a:solidFill>
              <a:srgbClr val="2A6A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0A62210-1689-4306-9269-7358984FE4E5}"/>
              </a:ext>
            </a:extLst>
          </p:cNvPr>
          <p:cNvSpPr/>
          <p:nvPr/>
        </p:nvSpPr>
        <p:spPr>
          <a:xfrm>
            <a:off x="5659440" y="2717801"/>
            <a:ext cx="5972896" cy="191764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C7A9BCFA-B845-471B-908E-F538E9F6518F}"/>
              </a:ext>
            </a:extLst>
          </p:cNvPr>
          <p:cNvCxnSpPr>
            <a:cxnSpLocks/>
          </p:cNvCxnSpPr>
          <p:nvPr/>
        </p:nvCxnSpPr>
        <p:spPr>
          <a:xfrm flipH="1">
            <a:off x="8649649" y="4635447"/>
            <a:ext cx="1" cy="898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77650" y="552873"/>
            <a:ext cx="6140174" cy="5752255"/>
            <a:chOff x="0" y="0"/>
            <a:chExt cx="3807918" cy="3567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07919" cy="3567345"/>
            </a:xfrm>
            <a:custGeom>
              <a:avLst/>
              <a:gdLst/>
              <a:ahLst/>
              <a:cxnLst/>
              <a:rect l="l" t="t" r="r" b="b"/>
              <a:pathLst>
                <a:path w="3807919" h="3567345">
                  <a:moveTo>
                    <a:pt x="3683458" y="3567345"/>
                  </a:moveTo>
                  <a:lnTo>
                    <a:pt x="124460" y="3567345"/>
                  </a:lnTo>
                  <a:cubicBezTo>
                    <a:pt x="55880" y="3567345"/>
                    <a:pt x="0" y="3511465"/>
                    <a:pt x="0" y="344288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83458" y="0"/>
                  </a:lnTo>
                  <a:cubicBezTo>
                    <a:pt x="3752038" y="0"/>
                    <a:pt x="3807919" y="55880"/>
                    <a:pt x="3807919" y="124460"/>
                  </a:cubicBezTo>
                  <a:lnTo>
                    <a:pt x="3807919" y="3442885"/>
                  </a:lnTo>
                  <a:cubicBezTo>
                    <a:pt x="3807919" y="3511465"/>
                    <a:pt x="3752038" y="3567345"/>
                    <a:pt x="3683458" y="35673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556084" y="553221"/>
            <a:ext cx="5950116" cy="5965385"/>
            <a:chOff x="0" y="0"/>
            <a:chExt cx="3690051" cy="298999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690051" cy="2989991"/>
            </a:xfrm>
            <a:custGeom>
              <a:avLst/>
              <a:gdLst/>
              <a:ahLst/>
              <a:cxnLst/>
              <a:rect l="l" t="t" r="r" b="b"/>
              <a:pathLst>
                <a:path w="3690051" h="2989991">
                  <a:moveTo>
                    <a:pt x="3565591" y="2989991"/>
                  </a:moveTo>
                  <a:lnTo>
                    <a:pt x="124460" y="2989991"/>
                  </a:lnTo>
                  <a:cubicBezTo>
                    <a:pt x="55880" y="2989991"/>
                    <a:pt x="0" y="2934111"/>
                    <a:pt x="0" y="28655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2865531"/>
                  </a:lnTo>
                  <a:cubicBezTo>
                    <a:pt x="3690051" y="2934111"/>
                    <a:pt x="3634171" y="2989991"/>
                    <a:pt x="3565591" y="298999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44060" y="3067823"/>
            <a:ext cx="1367241" cy="12715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44060" y="431800"/>
            <a:ext cx="1367241" cy="127153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32412" y="3119289"/>
            <a:ext cx="4817049" cy="1303242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280"/>
              </a:lnSpc>
              <a:defRPr/>
            </a:pPr>
            <a:r>
              <a:rPr lang="en-US" sz="4000" b="1" spc="-48" dirty="0" err="1">
                <a:latin typeface="Century Gothic" panose="020B0502020202020204" pitchFamily="34" charset="0"/>
              </a:rPr>
              <a:t>Tahap</a:t>
            </a:r>
            <a:r>
              <a:rPr lang="en-US" sz="4000" b="1" spc="-48" dirty="0">
                <a:latin typeface="Century Gothic" panose="020B0502020202020204" pitchFamily="34" charset="0"/>
              </a:rPr>
              <a:t> </a:t>
            </a:r>
          </a:p>
          <a:p>
            <a:pPr algn="ctr" defTabSz="609630">
              <a:lnSpc>
                <a:spcPts val="5280"/>
              </a:lnSpc>
              <a:defRPr/>
            </a:pPr>
            <a:r>
              <a:rPr lang="en-US" sz="4000" b="1" spc="-48" dirty="0" err="1">
                <a:latin typeface="Century Gothic" panose="020B0502020202020204" pitchFamily="34" charset="0"/>
              </a:rPr>
              <a:t>Pelaksanaan</a:t>
            </a:r>
            <a:r>
              <a:rPr lang="en-US" sz="4000" b="1" spc="-48" dirty="0">
                <a:latin typeface="Century Gothic" panose="020B0502020202020204" pitchFamily="34" charset="0"/>
              </a:rPr>
              <a:t> PPDB</a:t>
            </a:r>
          </a:p>
        </p:txBody>
      </p:sp>
      <p:grpSp>
        <p:nvGrpSpPr>
          <p:cNvPr id="20" name="Group 20"/>
          <p:cNvGrpSpPr/>
          <p:nvPr/>
        </p:nvGrpSpPr>
        <p:grpSpPr>
          <a:xfrm rot="-10800000">
            <a:off x="10651987" y="5590390"/>
            <a:ext cx="480210" cy="480210"/>
            <a:chOff x="0" y="0"/>
            <a:chExt cx="960421" cy="960421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738D853-2E77-5640-92BE-479D2873072C}"/>
              </a:ext>
            </a:extLst>
          </p:cNvPr>
          <p:cNvSpPr/>
          <p:nvPr/>
        </p:nvSpPr>
        <p:spPr>
          <a:xfrm>
            <a:off x="6006510" y="923683"/>
            <a:ext cx="41309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D" sz="1600" dirty="0" err="1">
                <a:latin typeface="Century Gothic" panose="020B0502020202020204" pitchFamily="34" charset="0"/>
              </a:rPr>
              <a:t>Dimulai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dari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tahap</a:t>
            </a:r>
            <a:r>
              <a:rPr lang="en-ID" sz="1600" dirty="0">
                <a:latin typeface="Century Gothic" panose="020B0502020202020204" pitchFamily="34" charset="0"/>
              </a:rPr>
              <a:t>: </a:t>
            </a:r>
          </a:p>
          <a:p>
            <a:pPr marL="647700" lvl="1" indent="-288925" algn="just">
              <a:buAutoNum type="alphaLcPeriod"/>
            </a:pPr>
            <a:r>
              <a:rPr lang="en-ID" sz="1600" dirty="0" err="1">
                <a:latin typeface="Century Gothic" panose="020B0502020202020204" pitchFamily="34" charset="0"/>
              </a:rPr>
              <a:t>pengumuman</a:t>
            </a:r>
            <a:r>
              <a:rPr lang="en-ID" sz="1600" dirty="0">
                <a:latin typeface="Century Gothic" panose="020B0502020202020204" pitchFamily="34" charset="0"/>
              </a:rPr>
              <a:t>; </a:t>
            </a:r>
          </a:p>
          <a:p>
            <a:pPr marL="647700" lvl="1" indent="-288925" algn="just">
              <a:buAutoNum type="alphaLcPeriod"/>
            </a:pPr>
            <a:r>
              <a:rPr lang="en-ID" sz="1600" dirty="0" err="1">
                <a:latin typeface="Century Gothic" panose="020B0502020202020204" pitchFamily="34" charset="0"/>
              </a:rPr>
              <a:t>pendaftaran</a:t>
            </a:r>
            <a:r>
              <a:rPr lang="en-ID" sz="1600" dirty="0">
                <a:latin typeface="Century Gothic" panose="020B0502020202020204" pitchFamily="34" charset="0"/>
              </a:rPr>
              <a:t>; </a:t>
            </a:r>
          </a:p>
          <a:p>
            <a:pPr marL="647700" lvl="1" indent="-288925" algn="just">
              <a:buAutoNum type="alphaLcPeriod"/>
            </a:pPr>
            <a:r>
              <a:rPr lang="en-ID" sz="1600" dirty="0" err="1">
                <a:latin typeface="Century Gothic" panose="020B0502020202020204" pitchFamily="34" charset="0"/>
              </a:rPr>
              <a:t>seleksi</a:t>
            </a:r>
            <a:r>
              <a:rPr lang="en-ID" sz="1600" dirty="0">
                <a:latin typeface="Century Gothic" panose="020B0502020202020204" pitchFamily="34" charset="0"/>
              </a:rPr>
              <a:t>; </a:t>
            </a:r>
          </a:p>
          <a:p>
            <a:pPr marL="647700" lvl="1" indent="-288925" algn="just">
              <a:buAutoNum type="alphaLcPeriod"/>
            </a:pPr>
            <a:r>
              <a:rPr lang="en-ID" sz="1600" dirty="0" err="1">
                <a:latin typeface="Century Gothic" panose="020B0502020202020204" pitchFamily="34" charset="0"/>
              </a:rPr>
              <a:t>pengumuman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penetapan</a:t>
            </a:r>
            <a:r>
              <a:rPr lang="en-ID" sz="1600" dirty="0">
                <a:latin typeface="Century Gothic" panose="020B0502020202020204" pitchFamily="34" charset="0"/>
              </a:rPr>
              <a:t>; dan </a:t>
            </a:r>
          </a:p>
          <a:p>
            <a:pPr marL="647700" lvl="1" indent="-288925" algn="just">
              <a:buAutoNum type="alphaLcPeriod"/>
            </a:pPr>
            <a:r>
              <a:rPr lang="en-ID" sz="1600" dirty="0">
                <a:latin typeface="Century Gothic" panose="020B0502020202020204" pitchFamily="34" charset="0"/>
              </a:rPr>
              <a:t>daftar </a:t>
            </a:r>
            <a:r>
              <a:rPr lang="en-ID" sz="1600" dirty="0" err="1">
                <a:latin typeface="Century Gothic" panose="020B0502020202020204" pitchFamily="34" charset="0"/>
              </a:rPr>
              <a:t>ulang</a:t>
            </a:r>
            <a:r>
              <a:rPr lang="en-ID" sz="1600" dirty="0">
                <a:latin typeface="Century Gothic" panose="020B0502020202020204" pitchFamily="34" charset="0"/>
              </a:rPr>
              <a:t>. </a:t>
            </a:r>
          </a:p>
          <a:p>
            <a:pPr marL="647732" lvl="1" indent="-342917" algn="just">
              <a:buAutoNum type="alphaLcPeriod"/>
            </a:pPr>
            <a:endParaRPr lang="en-ID" sz="16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n-ID" sz="1600" dirty="0" err="1">
                <a:latin typeface="Century Gothic" panose="020B0502020202020204" pitchFamily="34" charset="0"/>
              </a:rPr>
              <a:t>Sekolah</a:t>
            </a:r>
            <a:r>
              <a:rPr lang="en-ID" sz="1600" dirty="0">
                <a:latin typeface="Century Gothic" panose="020B0502020202020204" pitchFamily="34" charset="0"/>
              </a:rPr>
              <a:t> yang </a:t>
            </a:r>
            <a:r>
              <a:rPr lang="en-ID" sz="1600" dirty="0" err="1">
                <a:latin typeface="Century Gothic" panose="020B0502020202020204" pitchFamily="34" charset="0"/>
              </a:rPr>
              <a:t>menerima</a:t>
            </a:r>
            <a:r>
              <a:rPr lang="en-ID" sz="1600" dirty="0">
                <a:latin typeface="Century Gothic" panose="020B0502020202020204" pitchFamily="34" charset="0"/>
              </a:rPr>
              <a:t> BOS </a:t>
            </a:r>
            <a:r>
              <a:rPr lang="en-ID" sz="1600" b="1" dirty="0" err="1">
                <a:latin typeface="Century Gothic" panose="020B0502020202020204" pitchFamily="34" charset="0"/>
              </a:rPr>
              <a:t>tidak</a:t>
            </a:r>
            <a:r>
              <a:rPr lang="en-ID" sz="1600" b="1" dirty="0"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latin typeface="Century Gothic" panose="020B0502020202020204" pitchFamily="34" charset="0"/>
              </a:rPr>
              <a:t>boleh</a:t>
            </a:r>
            <a:r>
              <a:rPr lang="en-ID" sz="1600" b="1" dirty="0"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latin typeface="Century Gothic" panose="020B0502020202020204" pitchFamily="34" charset="0"/>
              </a:rPr>
              <a:t>memungut</a:t>
            </a:r>
            <a:r>
              <a:rPr lang="en-ID" sz="1600" b="1" dirty="0"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latin typeface="Century Gothic" panose="020B0502020202020204" pitchFamily="34" charset="0"/>
              </a:rPr>
              <a:t>biaya</a:t>
            </a:r>
            <a:r>
              <a:rPr lang="en-ID" sz="1600" b="1" dirty="0">
                <a:latin typeface="Century Gothic" panose="020B0502020202020204" pitchFamily="34" charset="0"/>
              </a:rPr>
              <a:t>. 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n-ID" sz="16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n-ID" sz="1600" dirty="0" err="1">
                <a:latin typeface="Century Gothic" panose="020B0502020202020204" pitchFamily="34" charset="0"/>
              </a:rPr>
              <a:t>Sekolah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tidak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boleh</a:t>
            </a:r>
            <a:r>
              <a:rPr lang="en-ID" sz="1600" dirty="0">
                <a:latin typeface="Century Gothic" panose="020B0502020202020204" pitchFamily="34" charset="0"/>
              </a:rPr>
              <a:t>: </a:t>
            </a:r>
          </a:p>
          <a:p>
            <a:pPr marL="647732" lvl="1" indent="-342917" algn="just">
              <a:buAutoNum type="alphaLcPeriod"/>
            </a:pPr>
            <a:r>
              <a:rPr lang="en-ID" sz="1600" dirty="0" err="1">
                <a:latin typeface="Century Gothic" panose="020B0502020202020204" pitchFamily="34" charset="0"/>
              </a:rPr>
              <a:t>melakukan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pungutan</a:t>
            </a:r>
            <a:r>
              <a:rPr lang="en-ID" sz="1600" dirty="0">
                <a:latin typeface="Century Gothic" panose="020B0502020202020204" pitchFamily="34" charset="0"/>
              </a:rPr>
              <a:t> dan/</a:t>
            </a:r>
            <a:r>
              <a:rPr lang="en-ID" sz="1600" dirty="0" err="1">
                <a:latin typeface="Century Gothic" panose="020B0502020202020204" pitchFamily="34" charset="0"/>
              </a:rPr>
              <a:t>atau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sumbangan</a:t>
            </a:r>
            <a:r>
              <a:rPr lang="en-ID" sz="1600" dirty="0">
                <a:latin typeface="Century Gothic" panose="020B0502020202020204" pitchFamily="34" charset="0"/>
              </a:rPr>
              <a:t> yang </a:t>
            </a:r>
            <a:r>
              <a:rPr lang="en-ID" sz="1600" dirty="0" err="1">
                <a:latin typeface="Century Gothic" panose="020B0502020202020204" pitchFamily="34" charset="0"/>
              </a:rPr>
              <a:t>terkait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dengan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pelaksanaan</a:t>
            </a:r>
            <a:r>
              <a:rPr lang="en-ID" sz="1600" dirty="0">
                <a:latin typeface="Century Gothic" panose="020B0502020202020204" pitchFamily="34" charset="0"/>
              </a:rPr>
              <a:t> PPDB </a:t>
            </a:r>
            <a:r>
              <a:rPr lang="en-ID" sz="1600" dirty="0" err="1">
                <a:latin typeface="Century Gothic" panose="020B0502020202020204" pitchFamily="34" charset="0"/>
              </a:rPr>
              <a:t>maupun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perpindahan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peserta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didik</a:t>
            </a:r>
            <a:r>
              <a:rPr lang="en-ID" sz="1600" dirty="0">
                <a:latin typeface="Century Gothic" panose="020B0502020202020204" pitchFamily="34" charset="0"/>
              </a:rPr>
              <a:t>; dan </a:t>
            </a:r>
          </a:p>
          <a:p>
            <a:pPr marL="647732" lvl="1" indent="-342917" algn="just">
              <a:buAutoNum type="alphaLcPeriod"/>
            </a:pPr>
            <a:r>
              <a:rPr lang="en-ID" sz="1600" dirty="0" err="1">
                <a:latin typeface="Century Gothic" panose="020B0502020202020204" pitchFamily="34" charset="0"/>
              </a:rPr>
              <a:t>melakukan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pungutan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untuk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membeli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seragam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atau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buku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tertentu</a:t>
            </a:r>
            <a:r>
              <a:rPr lang="en-ID" sz="1600" dirty="0">
                <a:latin typeface="Century Gothic" panose="020B0502020202020204" pitchFamily="34" charset="0"/>
              </a:rPr>
              <a:t> yang </a:t>
            </a:r>
            <a:r>
              <a:rPr lang="en-ID" sz="1600" dirty="0" err="1">
                <a:latin typeface="Century Gothic" panose="020B0502020202020204" pitchFamily="34" charset="0"/>
              </a:rPr>
              <a:t>dikaitkan</a:t>
            </a:r>
            <a:r>
              <a:rPr lang="en-ID" sz="1600" dirty="0">
                <a:latin typeface="Century Gothic" panose="020B0502020202020204" pitchFamily="34" charset="0"/>
              </a:rPr>
              <a:t> </a:t>
            </a:r>
            <a:r>
              <a:rPr lang="en-ID" sz="1600" dirty="0" err="1">
                <a:latin typeface="Century Gothic" panose="020B0502020202020204" pitchFamily="34" charset="0"/>
              </a:rPr>
              <a:t>dengan</a:t>
            </a:r>
            <a:r>
              <a:rPr lang="en-ID" sz="1600" dirty="0">
                <a:latin typeface="Century Gothic" panose="020B0502020202020204" pitchFamily="34" charset="0"/>
              </a:rPr>
              <a:t> PPDB.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D0EFEFA-28B5-49BD-A3FC-AF270640E8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81429" y="172192"/>
            <a:ext cx="604371" cy="5736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1EC78CD-9A32-411D-ACC7-AD66F5F7756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79" y="1232104"/>
            <a:ext cx="1696504" cy="1696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087" y="4469827"/>
            <a:ext cx="4886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48" dirty="0">
                <a:latin typeface="Century Gothic" panose="020B0502020202020204" pitchFamily="34" charset="0"/>
              </a:rPr>
              <a:t>(MASIH SAMA DENGAN </a:t>
            </a:r>
            <a:r>
              <a:rPr lang="en-US" altLang="en-US" b="1" dirty="0">
                <a:latin typeface="Century Gothic" panose="020B0502020202020204" pitchFamily="34" charset="0"/>
                <a:cs typeface="Segoe UI" panose="020B0502040204020203" pitchFamily="34" charset="0"/>
              </a:rPr>
              <a:t>PERMENDIKBUD 44/2019 TENTANG PPDB)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1090"/>
            <a:ext cx="12192000" cy="5678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0251" y="0"/>
            <a:ext cx="9125149" cy="966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d-ID" sz="28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Tahap Pelaksanaan PPDB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18984" y="962284"/>
          <a:ext cx="11132604" cy="5079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6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0238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Pengumuman</a:t>
                      </a: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Pendaftaran</a:t>
                      </a:r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9526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id-ID" sz="14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Dilakukan oleh </a:t>
                      </a:r>
                      <a:r>
                        <a:rPr lang="id-ID" sz="1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Pemerintah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Daerah</a:t>
                      </a:r>
                      <a:endParaRPr lang="id-ID" sz="1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8600" indent="-22860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id-ID" sz="14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Dilaksanakan paling lambat </a:t>
                      </a:r>
                      <a:r>
                        <a:rPr lang="id-ID" sz="1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minggu pertama bulan Mei</a:t>
                      </a:r>
                      <a:r>
                        <a:rPr lang="id-ID" sz="14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.</a:t>
                      </a:r>
                    </a:p>
                    <a:p>
                      <a:pPr marL="228600" indent="-228600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id-ID" sz="14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Paling sedikit memuat informasi:</a:t>
                      </a:r>
                    </a:p>
                    <a:p>
                      <a:pPr marL="446088" lvl="1" indent="-228600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id-ID" sz="14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persyaratan calon peserta didik sesuai dengan jenjangnya;</a:t>
                      </a:r>
                    </a:p>
                    <a:p>
                      <a:pPr marL="446088" lvl="1" indent="-228600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id-ID" sz="14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tanggal pendaftaran; </a:t>
                      </a:r>
                    </a:p>
                    <a:p>
                      <a:pPr marL="446088" lvl="1" indent="-228600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id-ID" sz="14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jalur pendaftaran yang terdiri dari jalur zonasi, jalur afirmasi, jalur perpindahan tugas orang tua/wali, dan/atau jalur prestasi; </a:t>
                      </a:r>
                    </a:p>
                    <a:p>
                      <a:pPr marL="446088" lvl="1" indent="-228600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id-ID" sz="14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daya tampung yang tersedia pada </a:t>
                      </a:r>
                      <a:r>
                        <a:rPr lang="en-US" sz="14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pada </a:t>
                      </a:r>
                      <a:r>
                        <a:rPr lang="en-US" sz="1400" dirty="0" err="1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setiap</a:t>
                      </a:r>
                      <a:r>
                        <a:rPr lang="en-US" sz="14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400" dirty="0" err="1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jenjang</a:t>
                      </a:r>
                      <a:r>
                        <a:rPr lang="en-US" sz="14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id-ID" sz="14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sesuai dengan data Rombongan Belajar dalam Dapodik; dan </a:t>
                      </a:r>
                    </a:p>
                    <a:p>
                      <a:pPr marL="446088" lvl="1" indent="-228600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id-ID" sz="14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tanggal penetapan pengumuman hasil proses seleksi PPDB. </a:t>
                      </a:r>
                    </a:p>
                    <a:p>
                      <a:pPr marL="228600" indent="-228600">
                        <a:lnSpc>
                          <a:spcPct val="120000"/>
                        </a:lnSpc>
                        <a:buFont typeface="+mj-lt"/>
                        <a:buAutoNum type="arabicPeriod" startAt="4"/>
                      </a:pPr>
                      <a:r>
                        <a:rPr lang="id-ID" sz="14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Pengumuman pendaftaran </a:t>
                      </a:r>
                      <a:r>
                        <a:rPr lang="id-ID" sz="14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melalui papan pengumuman Sekolah maupun media lainnya</a:t>
                      </a:r>
                      <a:r>
                        <a:rPr lang="id-ID" sz="1600" dirty="0">
                          <a:latin typeface="Century Gothic" panose="020B0502020202020204" pitchFamily="34" charset="0"/>
                        </a:rPr>
                        <a:t>. </a:t>
                      </a:r>
                      <a:endParaRPr lang="id-ID" sz="3200" dirty="0">
                        <a:latin typeface="Century Gothic" panose="020B0502020202020204" pitchFamily="34" charset="0"/>
                      </a:endParaRPr>
                    </a:p>
                  </a:txBody>
                  <a:tcPr marT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id-ID" sz="14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Menggunakan </a:t>
                      </a:r>
                      <a:r>
                        <a:rPr lang="id-ID" sz="16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mekanisme daring </a:t>
                      </a:r>
                      <a:r>
                        <a:rPr lang="id-ID" sz="14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dengan mengunggah dokumen yang dibutuhkan sesuai dengan persyaratan ke laman pendaftaran PPDB yang telah ditentukan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id-ID" sz="14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Pelaksanaan mekanisme daring menjadi </a:t>
                      </a:r>
                      <a:r>
                        <a:rPr lang="id-ID" sz="14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tanggung jawab Pemda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id-ID" sz="14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Dalam hal tidak tersedia fasilitas jaringan, maka PPDB dilaksanakan melalui </a:t>
                      </a:r>
                      <a:r>
                        <a:rPr lang="id-ID" sz="14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mekanisme luring </a:t>
                      </a:r>
                      <a:r>
                        <a:rPr lang="id-ID" sz="14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dengan melampirkan fotokopi dokumen yang dibutuhkan sesuai dengan persyaratan.</a:t>
                      </a:r>
                    </a:p>
                    <a:p>
                      <a:endParaRPr lang="id-ID" sz="3200" dirty="0">
                        <a:latin typeface="Century Gothic" panose="020B0502020202020204" pitchFamily="34" charset="0"/>
                      </a:endParaRPr>
                    </a:p>
                  </a:txBody>
                  <a:tcPr marT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91" y="1150759"/>
            <a:ext cx="344218" cy="344218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F4D2CF9A-9841-426C-91CA-E490FAF8157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93478" y="5014654"/>
          <a:ext cx="8572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CorelDRAW" r:id="rId4" imgW="4614021" imgH="4744705" progId="CorelDraw.Graphic.17">
                  <p:embed/>
                </p:oleObj>
              </mc:Choice>
              <mc:Fallback>
                <p:oleObj name="CorelDRAW" r:id="rId4" imgW="4614021" imgH="474470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3478" y="5014654"/>
                        <a:ext cx="857250" cy="88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3D6776E-2A4F-4177-9A90-97131C70EB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81429" y="172192"/>
            <a:ext cx="604371" cy="573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DF5F79-A0A0-4CED-9842-EAB283F31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0251" y="66653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spc="-48" dirty="0">
                <a:latin typeface="Century Gothic" panose="020B0502020202020204" pitchFamily="34" charset="0"/>
              </a:rPr>
              <a:t>(MASIH SAMA DENGAN </a:t>
            </a:r>
            <a:r>
              <a:rPr lang="en-US" altLang="en-US" sz="1100" b="1" dirty="0">
                <a:latin typeface="Century Gothic" panose="020B0502020202020204" pitchFamily="34" charset="0"/>
                <a:cs typeface="Segoe UI" panose="020B0502040204020203" pitchFamily="34" charset="0"/>
              </a:rPr>
              <a:t>PERMENDIKBUD 44/2019 TENTANG PPDB)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598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1090"/>
            <a:ext cx="12192000" cy="5678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7325" y="0"/>
            <a:ext cx="9130758" cy="966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d-ID" sz="28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Tahap Pelaksanaan PPDB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696626"/>
              </p:ext>
            </p:extLst>
          </p:nvPr>
        </p:nvGraphicFramePr>
        <p:xfrm>
          <a:off x="518984" y="962284"/>
          <a:ext cx="11121384" cy="488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07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07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238"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Seleksi</a:t>
                      </a:r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Pengumuman </a:t>
                      </a:r>
                    </a:p>
                    <a:p>
                      <a:pPr algn="ctr"/>
                      <a:r>
                        <a:rPr lang="id-ID" sz="2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Penetapan</a:t>
                      </a:r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Daftar Ulang dan </a:t>
                      </a:r>
                    </a:p>
                    <a:p>
                      <a:pPr algn="ctr"/>
                      <a:r>
                        <a:rPr lang="id-ID" sz="2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Pendataan Ulang</a:t>
                      </a:r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9526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ID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Memprioritaskan</a:t>
                      </a:r>
                      <a:r>
                        <a:rPr lang="en-ID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jarak</a:t>
                      </a:r>
                      <a:r>
                        <a:rPr lang="en-ID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ID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tinggal</a:t>
                      </a:r>
                      <a:r>
                        <a:rPr lang="en-ID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terdekat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wilayah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zonasi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ditetapkan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US" sz="1600" dirty="0"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Jika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jarak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tinggal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calon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eserta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idik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D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maka</a:t>
                      </a:r>
                      <a:r>
                        <a:rPr lang="en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seleksi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pemenuhan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kuota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tampung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terakhir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menggunakan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peserta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didik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berdasarkan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surat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keterangan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lahir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kelahiran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id-ID" sz="1600" dirty="0"/>
                    </a:p>
                  </a:txBody>
                  <a:tcPr marT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d-ID" sz="1800" kern="120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Dilakukan sesuai dengan jalur pendaftaran dalam PPDB.</a:t>
                      </a:r>
                    </a:p>
                    <a:p>
                      <a:pPr marL="228600" indent="-228600" algn="just" defTabSz="914400" rtl="0" eaLnBrk="1" latinLnBrk="0" hangingPunct="1">
                        <a:buFont typeface="+mj-lt"/>
                        <a:buAutoNum type="arabicPeriod"/>
                      </a:pPr>
                      <a:endParaRPr lang="id-ID" sz="1800" kern="1200" dirty="0">
                        <a:solidFill>
                          <a:schemeClr val="dk1"/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8600" indent="-228600" algn="just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d-ID" sz="1800" kern="120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Berdasarkan </a:t>
                      </a:r>
                      <a:r>
                        <a:rPr lang="id-ID" sz="1800" b="1" kern="120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hasil rapat dewa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</a:t>
                      </a:r>
                      <a:r>
                        <a:rPr lang="id-ID" sz="1800" b="1" kern="120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guru yang dipimpin oleh kepala Sekolah </a:t>
                      </a:r>
                      <a:r>
                        <a:rPr lang="id-ID" sz="1800" kern="120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dan ditetapkan melalui keputusan kepala Sekolah. Jika kepala Sek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</a:t>
                      </a:r>
                      <a:r>
                        <a:rPr lang="id-ID" sz="1800" kern="1200" dirty="0">
                          <a:solidFill>
                            <a:schemeClr val="dk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lah belum definitif, maka penetepan PPDB dilakukan oleh pejabat yang berwenang.</a:t>
                      </a:r>
                    </a:p>
                    <a:p>
                      <a:pPr marL="228600" indent="-228600" algn="just" defTabSz="914400" rtl="0" eaLnBrk="1" latinLnBrk="0" hangingPunct="1">
                        <a:buFont typeface="+mj-lt"/>
                        <a:buAutoNum type="arabicPeriod"/>
                      </a:pPr>
                      <a:endParaRPr lang="id-ID" sz="1800" kern="1200" dirty="0">
                        <a:solidFill>
                          <a:schemeClr val="dk1"/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indent="0" algn="just" defTabSz="914400" rtl="0" eaLnBrk="1" latinLnBrk="0" hangingPunct="1">
                        <a:buFont typeface="+mj-lt"/>
                        <a:buNone/>
                      </a:pPr>
                      <a:endParaRPr lang="id-ID" sz="1800" kern="1200" dirty="0">
                        <a:solidFill>
                          <a:schemeClr val="dk1"/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T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d-ID" sz="1800" kern="12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Dilakukan oleh calon peserta didik baru yang telah diterima untuk memastikan statusnya sebagai peserta didik pada Sekolah yang bersangkutan dengan </a:t>
                      </a:r>
                      <a:r>
                        <a:rPr lang="id-ID" sz="1800" b="1" kern="12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menunjukkan dokumen asli</a:t>
                      </a:r>
                      <a:r>
                        <a:rPr lang="id-ID" sz="1800" kern="12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yang dibutuhkan sesuai dengan persyaratan.</a:t>
                      </a:r>
                    </a:p>
                    <a:p>
                      <a:pPr marL="228600" indent="-228600" algn="just" defTabSz="914400" rtl="0" eaLnBrk="1" latinLnBrk="0" hangingPunct="1">
                        <a:buFont typeface="+mj-lt"/>
                        <a:buAutoNum type="arabicPeriod"/>
                      </a:pPr>
                      <a:endParaRPr lang="id-ID" sz="1800" kern="1200" dirty="0">
                        <a:solidFill>
                          <a:schemeClr val="dk1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8600" indent="-228600" algn="just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d-ID" sz="1800" kern="12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Pendataan ulang dilakukan Sekolah yang bersangkutan serta </a:t>
                      </a:r>
                      <a:r>
                        <a:rPr lang="id-ID" sz="1800" b="1" kern="12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tidak boleh memungut biaya. </a:t>
                      </a:r>
                    </a:p>
                    <a:p>
                      <a:pPr algn="just"/>
                      <a:endParaRPr lang="id-ID" sz="1800" dirty="0"/>
                    </a:p>
                  </a:txBody>
                  <a:tcPr marT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02" y="1191090"/>
            <a:ext cx="344218" cy="344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82" y="1189167"/>
            <a:ext cx="344218" cy="344218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0FA44F89-3BA6-4AE0-97C0-12540F603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838383"/>
              </p:ext>
            </p:extLst>
          </p:nvPr>
        </p:nvGraphicFramePr>
        <p:xfrm>
          <a:off x="11002571" y="5813984"/>
          <a:ext cx="8572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CorelDRAW" r:id="rId4" imgW="4614021" imgH="4744705" progId="CorelDraw.Graphic.17">
                  <p:embed/>
                </p:oleObj>
              </mc:Choice>
              <mc:Fallback>
                <p:oleObj name="CorelDRAW" r:id="rId4" imgW="4614021" imgH="474470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02571" y="5813984"/>
                        <a:ext cx="857250" cy="88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2FFB1C-6D0C-4E67-9E80-94C1B77871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81429" y="172192"/>
            <a:ext cx="604371" cy="573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325" y="628875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pc="-48" dirty="0">
                <a:latin typeface="Century Gothic" panose="020B0502020202020204" pitchFamily="34" charset="0"/>
              </a:rPr>
              <a:t>(MASIH SAMA DENGAN </a:t>
            </a:r>
            <a:r>
              <a:rPr lang="en-US" altLang="en-US" sz="1200" b="1" dirty="0">
                <a:latin typeface="Century Gothic" panose="020B0502020202020204" pitchFamily="34" charset="0"/>
                <a:cs typeface="Segoe UI" panose="020B0502040204020203" pitchFamily="34" charset="0"/>
              </a:rPr>
              <a:t>PERMENDIKBUD 44/2019 TENTANG PPDB)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0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793C0C0-D5CB-4871-86EE-2248A0023CDF}"/>
              </a:ext>
            </a:extLst>
          </p:cNvPr>
          <p:cNvSpPr/>
          <p:nvPr/>
        </p:nvSpPr>
        <p:spPr>
          <a:xfrm>
            <a:off x="503859" y="1922376"/>
            <a:ext cx="5059679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marR="0" lvl="0" indent="-347663" algn="just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dirty="0" err="1">
                <a:latin typeface="Century Gothic" panose="020B0502020202020204" pitchFamily="34" charset="0"/>
              </a:rPr>
              <a:t>Sekolah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wajib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melapor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Dinas</a:t>
            </a:r>
            <a:r>
              <a:rPr lang="en-US" dirty="0">
                <a:latin typeface="Century Gothic" panose="020B0502020202020204" pitchFamily="34" charset="0"/>
              </a:rPr>
              <a:t> Pendidikan </a:t>
            </a:r>
            <a:r>
              <a:rPr lang="en-US" dirty="0" err="1">
                <a:latin typeface="Century Gothic" panose="020B0502020202020204" pitchFamily="34" charset="0"/>
              </a:rPr>
              <a:t>jika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berdasarkan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hasil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seleksi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jumlah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calon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siswa</a:t>
            </a:r>
            <a:r>
              <a:rPr lang="en-US" dirty="0">
                <a:latin typeface="Century Gothic" panose="020B0502020202020204" pitchFamily="34" charset="0"/>
              </a:rPr>
              <a:t> pada </a:t>
            </a:r>
            <a:r>
              <a:rPr lang="en-US" dirty="0" err="1">
                <a:latin typeface="Century Gothic" panose="020B0502020202020204" pitchFamily="34" charset="0"/>
              </a:rPr>
              <a:t>Sekolah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ybs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melebihi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daya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tampung</a:t>
            </a:r>
            <a:endParaRPr lang="en-US" dirty="0">
              <a:latin typeface="Century Gothic" panose="020B0502020202020204" pitchFamily="34" charset="0"/>
            </a:endParaRPr>
          </a:p>
          <a:p>
            <a:pPr marL="347663" marR="0" lvl="0" indent="-347663" algn="just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dirty="0" err="1">
                <a:latin typeface="Century Gothic" panose="020B0502020202020204" pitchFamily="34" charset="0"/>
              </a:rPr>
              <a:t>Sekolah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tidak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boleh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menambah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jumlah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Rombongan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Belajar</a:t>
            </a:r>
            <a:r>
              <a:rPr lang="en-US" dirty="0">
                <a:latin typeface="Century Gothic" panose="020B0502020202020204" pitchFamily="34" charset="0"/>
              </a:rPr>
              <a:t> dan/</a:t>
            </a:r>
            <a:r>
              <a:rPr lang="en-US" dirty="0" err="1">
                <a:latin typeface="Century Gothic" panose="020B0502020202020204" pitchFamily="34" charset="0"/>
              </a:rPr>
              <a:t>atau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ruang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kelas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baru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terkait</a:t>
            </a:r>
            <a:r>
              <a:rPr lang="en-US" dirty="0">
                <a:latin typeface="Century Gothic" panose="020B0502020202020204" pitchFamily="34" charset="0"/>
              </a:rPr>
              <a:t> PPDB</a:t>
            </a:r>
          </a:p>
          <a:p>
            <a:pPr marL="347663" marR="0" lvl="0" indent="-347663" algn="just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id-ID" dirty="0">
                <a:latin typeface="Century Gothic" panose="020B0502020202020204" pitchFamily="34" charset="0"/>
              </a:rPr>
              <a:t>Dinas pendidikan wajib menyalurkan kelebihan calon </a:t>
            </a:r>
            <a:r>
              <a:rPr lang="en-US" dirty="0" err="1">
                <a:latin typeface="Century Gothic" panose="020B0502020202020204" pitchFamily="34" charset="0"/>
              </a:rPr>
              <a:t>Siswa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id-ID" dirty="0">
                <a:latin typeface="Century Gothic" panose="020B0502020202020204" pitchFamily="34" charset="0"/>
              </a:rPr>
              <a:t>Sekolah lain </a:t>
            </a:r>
            <a:r>
              <a:rPr lang="en-US" dirty="0" err="1">
                <a:latin typeface="Century Gothic" panose="020B0502020202020204" pitchFamily="34" charset="0"/>
              </a:rPr>
              <a:t>dalam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zonasi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yang </a:t>
            </a:r>
            <a:r>
              <a:rPr 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sama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57250" marR="0" lvl="0" indent="-287338" algn="just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anose="020B0502020202020204" pitchFamily="34" charset="0"/>
              </a:rPr>
              <a:t>Jika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dalam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zonasi</a:t>
            </a:r>
            <a:r>
              <a:rPr lang="en-US" dirty="0">
                <a:latin typeface="Century Gothic" panose="020B0502020202020204" pitchFamily="34" charset="0"/>
              </a:rPr>
              <a:t> yang </a:t>
            </a:r>
            <a:r>
              <a:rPr lang="en-US" dirty="0" err="1">
                <a:latin typeface="Century Gothic" panose="020B0502020202020204" pitchFamily="34" charset="0"/>
              </a:rPr>
              <a:t>sama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tidak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tersedia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Siswa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tsb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disalurkan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Sekolah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</a:rPr>
              <a:t>di </a:t>
            </a:r>
            <a:r>
              <a:rPr lang="en-US" b="1" dirty="0" err="1">
                <a:latin typeface="Century Gothic" panose="020B0502020202020204" pitchFamily="34" charset="0"/>
              </a:rPr>
              <a:t>luar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wilayah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zonasi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atau</a:t>
            </a:r>
            <a:r>
              <a:rPr lang="en-US" b="1" dirty="0">
                <a:latin typeface="Century Gothic" panose="020B0502020202020204" pitchFamily="34" charset="0"/>
              </a:rPr>
              <a:t> di </a:t>
            </a:r>
            <a:r>
              <a:rPr lang="en-US" b="1" dirty="0" err="1">
                <a:latin typeface="Century Gothic" panose="020B0502020202020204" pitchFamily="34" charset="0"/>
              </a:rPr>
              <a:t>wilayah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Pemda</a:t>
            </a:r>
            <a:r>
              <a:rPr lang="en-US" b="1" dirty="0">
                <a:latin typeface="Century Gothic" panose="020B0502020202020204" pitchFamily="34" charset="0"/>
              </a:rPr>
              <a:t> lain yang </a:t>
            </a:r>
            <a:r>
              <a:rPr lang="en-US" b="1" dirty="0" err="1">
                <a:latin typeface="Century Gothic" panose="020B0502020202020204" pitchFamily="34" charset="0"/>
              </a:rPr>
              <a:t>terdekat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33802565-443C-4D6A-B38B-A6A6BE1D08A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51352" y="1001721"/>
          <a:ext cx="796925" cy="800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CorelDRAW" r:id="rId3" imgW="5381052" imgH="5406324" progId="CorelDraw.Graphic.17">
                  <p:embed/>
                </p:oleObj>
              </mc:Choice>
              <mc:Fallback>
                <p:oleObj name="CorelDRAW" r:id="rId3" imgW="5381052" imgH="5406324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1352" y="1001721"/>
                        <a:ext cx="796925" cy="800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24046E1-17E6-44B4-915B-F9E78B59CB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84912" y="224091"/>
            <a:ext cx="418947" cy="39766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7555286-2A4B-4FB2-8AD0-B483F25D08C2}"/>
              </a:ext>
            </a:extLst>
          </p:cNvPr>
          <p:cNvCxnSpPr>
            <a:cxnSpLocks/>
          </p:cNvCxnSpPr>
          <p:nvPr/>
        </p:nvCxnSpPr>
        <p:spPr>
          <a:xfrm>
            <a:off x="543887" y="224091"/>
            <a:ext cx="0" cy="37599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AB210FE-FD8D-4504-AD47-191AADE814F2}"/>
              </a:ext>
            </a:extLst>
          </p:cNvPr>
          <p:cNvSpPr/>
          <p:nvPr/>
        </p:nvSpPr>
        <p:spPr>
          <a:xfrm>
            <a:off x="590703" y="161312"/>
            <a:ext cx="5563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PENYALURAN KELEBIHAN SISWA</a:t>
            </a:r>
            <a:endParaRPr lang="id-ID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2" descr="Bupati Sumedang Pimpin Upacara Bendera di SMA N 3 Sumedang - Website Resmi  Pemerintah Provinsi Jawa Bara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9"/>
          <a:stretch/>
        </p:blipFill>
        <p:spPr bwMode="auto">
          <a:xfrm>
            <a:off x="6619741" y="0"/>
            <a:ext cx="5572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FCFEC-D7AE-4BD2-ABA4-14E9F23A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CFFBA9-B0E0-42C8-858C-28C9DAAD6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AA6E67-F78F-48F9-967B-7A8C0741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29FD-A9B3-4717-A41B-9A72770E3265}" type="slidenum">
              <a:rPr lang="en-ID" smtClean="0"/>
              <a:t>19</a:t>
            </a:fld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6C549-5035-460D-AB54-D8C2F56CC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2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5CE21B-644C-4D0E-BC14-CE21CBF098D2}"/>
              </a:ext>
            </a:extLst>
          </p:cNvPr>
          <p:cNvSpPr/>
          <p:nvPr/>
        </p:nvSpPr>
        <p:spPr>
          <a:xfrm>
            <a:off x="1352390" y="1235317"/>
            <a:ext cx="3771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Perpindahan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Peserta</a:t>
            </a: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Didik</a:t>
            </a:r>
            <a:endParaRPr lang="id-ID" sz="4000" b="1" dirty="0">
              <a:solidFill>
                <a:srgbClr val="0070C0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5CDD64-BA30-4992-919A-4AAF06D46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101615"/>
            <a:ext cx="544876" cy="5526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C4D7F8C-36C5-442F-BD04-23ECA7F003CD}"/>
              </a:ext>
            </a:extLst>
          </p:cNvPr>
          <p:cNvSpPr/>
          <p:nvPr/>
        </p:nvSpPr>
        <p:spPr>
          <a:xfrm>
            <a:off x="6635396" y="531585"/>
            <a:ext cx="54415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defRPr/>
            </a:pPr>
            <a:r>
              <a:rPr lang="en-ID" sz="1400" dirty="0">
                <a:latin typeface="Century Gothic" panose="020B0502020202020204" pitchFamily="34" charset="0"/>
              </a:rPr>
              <a:t>1. </a:t>
            </a:r>
            <a:r>
              <a:rPr lang="en-ID" sz="1400" b="1" dirty="0" err="1">
                <a:latin typeface="Century Gothic" panose="020B0502020202020204" pitchFamily="34" charset="0"/>
              </a:rPr>
              <a:t>Perpindahan</a:t>
            </a:r>
            <a:r>
              <a:rPr lang="en-ID" sz="1400" b="1" dirty="0"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</a:rPr>
              <a:t>peserta</a:t>
            </a:r>
            <a:r>
              <a:rPr lang="en-ID" sz="1400" b="1" dirty="0"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</a:rPr>
              <a:t>didik</a:t>
            </a:r>
            <a:r>
              <a:rPr lang="en-ID" sz="1400" b="1" dirty="0">
                <a:latin typeface="Century Gothic" panose="020B0502020202020204" pitchFamily="34" charset="0"/>
              </a:rPr>
              <a:t>:</a:t>
            </a:r>
          </a:p>
          <a:p>
            <a:pPr marL="417004" indent="-236020" algn="just" defTabSz="609630">
              <a:buFont typeface="+mj-lt"/>
              <a:buAutoNum type="alphaLcPeriod"/>
              <a:defRPr/>
            </a:pPr>
            <a:r>
              <a:rPr lang="en-ID" sz="1400" dirty="0" err="1">
                <a:latin typeface="Century Gothic" panose="020B0502020202020204" pitchFamily="34" charset="0"/>
              </a:rPr>
              <a:t>Dilaksanakan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atas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dasar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persetujuan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Kepala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Sekolah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asal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kepala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Sekolah</a:t>
            </a:r>
            <a:r>
              <a:rPr lang="en-ID" sz="1400" dirty="0">
                <a:latin typeface="Century Gothic" panose="020B0502020202020204" pitchFamily="34" charset="0"/>
              </a:rPr>
              <a:t> yang </a:t>
            </a:r>
            <a:r>
              <a:rPr lang="en-ID" sz="1400" dirty="0" err="1">
                <a:latin typeface="Century Gothic" panose="020B0502020202020204" pitchFamily="34" charset="0"/>
              </a:rPr>
              <a:t>dituju</a:t>
            </a:r>
            <a:r>
              <a:rPr lang="en-ID" sz="1400" dirty="0">
                <a:latin typeface="Century Gothic" panose="020B0502020202020204" pitchFamily="34" charset="0"/>
              </a:rPr>
              <a:t>. </a:t>
            </a:r>
          </a:p>
          <a:p>
            <a:pPr marL="417004" indent="-236020" algn="just" defTabSz="609630">
              <a:buFont typeface="+mj-lt"/>
              <a:buAutoNum type="alphaLcPeriod"/>
              <a:defRPr/>
            </a:pPr>
            <a:r>
              <a:rPr lang="en-ID" sz="1400" dirty="0" err="1">
                <a:latin typeface="Century Gothic" panose="020B0502020202020204" pitchFamily="34" charset="0"/>
              </a:rPr>
              <a:t>Sekolah</a:t>
            </a:r>
            <a:r>
              <a:rPr lang="en-ID" sz="1400" dirty="0">
                <a:latin typeface="Century Gothic" panose="020B0502020202020204" pitchFamily="34" charset="0"/>
              </a:rPr>
              <a:t> yang </a:t>
            </a:r>
            <a:r>
              <a:rPr lang="en-ID" sz="1400" dirty="0" err="1">
                <a:latin typeface="Century Gothic" panose="020B0502020202020204" pitchFamily="34" charset="0"/>
              </a:rPr>
              <a:t>bersangkutan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wajib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memperbaharui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Dapodik</a:t>
            </a:r>
            <a:r>
              <a:rPr lang="en-ID" sz="1400" dirty="0">
                <a:latin typeface="Century Gothic" panose="020B0502020202020204" pitchFamily="34" charset="0"/>
              </a:rPr>
              <a:t>. </a:t>
            </a:r>
          </a:p>
          <a:p>
            <a:pPr marL="417004" indent="-236020" algn="just" defTabSz="609630">
              <a:buFont typeface="+mj-lt"/>
              <a:buAutoNum type="alphaLcPeriod"/>
              <a:defRPr/>
            </a:pPr>
            <a:r>
              <a:rPr lang="en-ID" sz="1400" dirty="0" err="1">
                <a:latin typeface="Century Gothic" panose="020B0502020202020204" pitchFamily="34" charset="0"/>
              </a:rPr>
              <a:t>Wajib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memenuhi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ketentuan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persyaratan</a:t>
            </a:r>
            <a:r>
              <a:rPr lang="en-ID" sz="1400" dirty="0">
                <a:latin typeface="Century Gothic" panose="020B0502020202020204" pitchFamily="34" charset="0"/>
              </a:rPr>
              <a:t> PPDB </a:t>
            </a:r>
            <a:r>
              <a:rPr lang="en-ID" sz="1400" dirty="0" err="1">
                <a:latin typeface="Century Gothic" panose="020B0502020202020204" pitchFamily="34" charset="0"/>
              </a:rPr>
              <a:t>dan</a:t>
            </a:r>
            <a:r>
              <a:rPr lang="en-ID" sz="1400" dirty="0">
                <a:latin typeface="Century Gothic" panose="020B0502020202020204" pitchFamily="34" charset="0"/>
              </a:rPr>
              <a:t>/</a:t>
            </a:r>
            <a:r>
              <a:rPr lang="en-ID" sz="1400" dirty="0" err="1">
                <a:latin typeface="Century Gothic" panose="020B0502020202020204" pitchFamily="34" charset="0"/>
              </a:rPr>
              <a:t>atau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sistem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zonasi</a:t>
            </a:r>
            <a:r>
              <a:rPr lang="en-ID" sz="1400" dirty="0">
                <a:latin typeface="Century Gothic" panose="020B0502020202020204" pitchFamily="34" charset="0"/>
              </a:rPr>
              <a:t>.</a:t>
            </a:r>
          </a:p>
          <a:p>
            <a:pPr marL="304815" lvl="1" indent="0" algn="just">
              <a:buNone/>
            </a:pPr>
            <a:endParaRPr lang="en-ID" sz="1400" dirty="0">
              <a:latin typeface="Century Gothic" panose="020B0502020202020204" pitchFamily="34" charset="0"/>
            </a:endParaRPr>
          </a:p>
          <a:p>
            <a:pPr algn="just"/>
            <a:r>
              <a:rPr lang="en-ID" sz="1400" dirty="0">
                <a:latin typeface="Century Gothic" panose="020B0502020202020204" pitchFamily="34" charset="0"/>
              </a:rPr>
              <a:t>2. </a:t>
            </a:r>
            <a:r>
              <a:rPr lang="en-ID" sz="1400" dirty="0" err="1">
                <a:latin typeface="Century Gothic" panose="020B0502020202020204" pitchFamily="34" charset="0"/>
              </a:rPr>
              <a:t>Peserta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didik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setara</a:t>
            </a:r>
            <a:r>
              <a:rPr lang="en-ID" sz="1400" dirty="0">
                <a:latin typeface="Century Gothic" panose="020B0502020202020204" pitchFamily="34" charset="0"/>
              </a:rPr>
              <a:t> SMP, SMA/SMK di </a:t>
            </a:r>
            <a:r>
              <a:rPr lang="en-ID" sz="1400" dirty="0" err="1">
                <a:latin typeface="Century Gothic" panose="020B0502020202020204" pitchFamily="34" charset="0"/>
              </a:rPr>
              <a:t>negara</a:t>
            </a:r>
            <a:r>
              <a:rPr lang="en-ID" sz="1400" dirty="0">
                <a:latin typeface="Century Gothic" panose="020B0502020202020204" pitchFamily="34" charset="0"/>
              </a:rPr>
              <a:t> lain </a:t>
            </a:r>
            <a:r>
              <a:rPr lang="en-ID" sz="1400" b="1" dirty="0" err="1">
                <a:latin typeface="Century Gothic" panose="020B0502020202020204" pitchFamily="34" charset="0"/>
              </a:rPr>
              <a:t>dapat</a:t>
            </a:r>
            <a:r>
              <a:rPr lang="en-ID" sz="1400" b="1" dirty="0"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</a:rPr>
              <a:t>diterima</a:t>
            </a:r>
            <a:r>
              <a:rPr lang="en-ID" sz="1400" b="1" dirty="0">
                <a:latin typeface="Century Gothic" panose="020B0502020202020204" pitchFamily="34" charset="0"/>
              </a:rPr>
              <a:t> di SMP, SMA/SMK di Indonesia </a:t>
            </a:r>
            <a:r>
              <a:rPr lang="en-ID" sz="1400" dirty="0" err="1">
                <a:latin typeface="Century Gothic" panose="020B0502020202020204" pitchFamily="34" charset="0"/>
              </a:rPr>
              <a:t>setelah</a:t>
            </a:r>
            <a:r>
              <a:rPr lang="en-ID" sz="1400" dirty="0">
                <a:latin typeface="Century Gothic" panose="020B0502020202020204" pitchFamily="34" charset="0"/>
              </a:rPr>
              <a:t>: </a:t>
            </a:r>
          </a:p>
          <a:p>
            <a:pPr marL="647732" lvl="1" indent="-342917" algn="just">
              <a:buAutoNum type="alphaLcPeriod"/>
            </a:pPr>
            <a:r>
              <a:rPr lang="en-ID" sz="1400" dirty="0" err="1">
                <a:latin typeface="Century Gothic" panose="020B0502020202020204" pitchFamily="34" charset="0"/>
              </a:rPr>
              <a:t>menyerahkan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fotokopi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ijazah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atau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dokumen</a:t>
            </a:r>
            <a:r>
              <a:rPr lang="en-ID" sz="1400" dirty="0">
                <a:latin typeface="Century Gothic" panose="020B0502020202020204" pitchFamily="34" charset="0"/>
              </a:rPr>
              <a:t> lain yang </a:t>
            </a:r>
            <a:r>
              <a:rPr lang="en-ID" sz="1400" dirty="0" err="1">
                <a:latin typeface="Century Gothic" panose="020B0502020202020204" pitchFamily="34" charset="0"/>
              </a:rPr>
              <a:t>membuktikan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telah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menyelesaikan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pendidikan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jenjang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sebelumnya</a:t>
            </a:r>
            <a:r>
              <a:rPr lang="en-ID" sz="1400" dirty="0">
                <a:latin typeface="Century Gothic" panose="020B0502020202020204" pitchFamily="34" charset="0"/>
              </a:rPr>
              <a:t>; </a:t>
            </a:r>
          </a:p>
          <a:p>
            <a:pPr marL="647732" lvl="1" indent="-342917" algn="just">
              <a:buAutoNum type="alphaLcPeriod"/>
            </a:pPr>
            <a:r>
              <a:rPr lang="en-ID" sz="1400" dirty="0" err="1">
                <a:latin typeface="Century Gothic" panose="020B0502020202020204" pitchFamily="34" charset="0"/>
              </a:rPr>
              <a:t>surat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pernyataan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dari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kepala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Sekolah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asal</a:t>
            </a:r>
            <a:r>
              <a:rPr lang="en-ID" sz="1400" dirty="0">
                <a:latin typeface="Century Gothic" panose="020B0502020202020204" pitchFamily="34" charset="0"/>
              </a:rPr>
              <a:t>; </a:t>
            </a:r>
          </a:p>
          <a:p>
            <a:pPr marL="647732" lvl="1" indent="-342917" algn="just">
              <a:buAutoNum type="alphaLcPeriod"/>
            </a:pPr>
            <a:r>
              <a:rPr lang="en-ID" sz="1400" dirty="0" err="1">
                <a:latin typeface="Century Gothic" panose="020B0502020202020204" pitchFamily="34" charset="0"/>
              </a:rPr>
              <a:t>surat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keterangan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dari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direktur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jenderal</a:t>
            </a:r>
            <a:r>
              <a:rPr lang="en-ID" sz="1400" dirty="0">
                <a:latin typeface="Century Gothic" panose="020B0502020202020204" pitchFamily="34" charset="0"/>
              </a:rPr>
              <a:t> yang </a:t>
            </a:r>
            <a:r>
              <a:rPr lang="en-ID" sz="1400" dirty="0" err="1">
                <a:latin typeface="Century Gothic" panose="020B0502020202020204" pitchFamily="34" charset="0"/>
              </a:rPr>
              <a:t>menangani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bidang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pendidikan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dasar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menengah</a:t>
            </a:r>
            <a:r>
              <a:rPr lang="en-ID" sz="1400" dirty="0">
                <a:latin typeface="Century Gothic" panose="020B0502020202020204" pitchFamily="34" charset="0"/>
              </a:rPr>
              <a:t>; </a:t>
            </a:r>
            <a:r>
              <a:rPr lang="en-ID" sz="1400" dirty="0" err="1">
                <a:latin typeface="Century Gothic" panose="020B0502020202020204" pitchFamily="34" charset="0"/>
              </a:rPr>
              <a:t>dan</a:t>
            </a:r>
            <a:endParaRPr lang="en-ID" sz="1400" dirty="0">
              <a:latin typeface="Century Gothic" panose="020B0502020202020204" pitchFamily="34" charset="0"/>
            </a:endParaRPr>
          </a:p>
          <a:p>
            <a:pPr marL="647732" lvl="1" indent="-342917" algn="just">
              <a:buAutoNum type="alphaLcPeriod"/>
            </a:pPr>
            <a:r>
              <a:rPr lang="en-ID" sz="1400" dirty="0">
                <a:latin typeface="Century Gothic" panose="020B0502020202020204" pitchFamily="34" charset="0"/>
              </a:rPr>
              <a:t>lulus </a:t>
            </a:r>
            <a:r>
              <a:rPr lang="en-ID" sz="1400" dirty="0" err="1">
                <a:latin typeface="Century Gothic" panose="020B0502020202020204" pitchFamily="34" charset="0"/>
              </a:rPr>
              <a:t>tes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kelayakan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penempatan</a:t>
            </a:r>
            <a:r>
              <a:rPr lang="en-ID" sz="1400" dirty="0">
                <a:latin typeface="Century Gothic" panose="020B0502020202020204" pitchFamily="34" charset="0"/>
              </a:rPr>
              <a:t> yang </a:t>
            </a:r>
            <a:r>
              <a:rPr lang="en-ID" sz="1400" dirty="0" err="1">
                <a:latin typeface="Century Gothic" panose="020B0502020202020204" pitchFamily="34" charset="0"/>
              </a:rPr>
              <a:t>diselenggarakan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Sekolah</a:t>
            </a:r>
            <a:r>
              <a:rPr lang="en-ID" sz="1400" dirty="0">
                <a:latin typeface="Century Gothic" panose="020B0502020202020204" pitchFamily="34" charset="0"/>
              </a:rPr>
              <a:t> yang </a:t>
            </a:r>
            <a:r>
              <a:rPr lang="en-ID" sz="1400" dirty="0" err="1">
                <a:latin typeface="Century Gothic" panose="020B0502020202020204" pitchFamily="34" charset="0"/>
              </a:rPr>
              <a:t>dituju</a:t>
            </a:r>
            <a:r>
              <a:rPr lang="en-ID" sz="1400" dirty="0">
                <a:latin typeface="Century Gothic" panose="020B0502020202020204" pitchFamily="34" charset="0"/>
              </a:rPr>
              <a:t>. </a:t>
            </a:r>
          </a:p>
          <a:p>
            <a:pPr marL="304815" lvl="1" indent="0" algn="just">
              <a:buNone/>
            </a:pPr>
            <a:endParaRPr lang="en-ID" sz="1400" dirty="0">
              <a:latin typeface="Century Gothic" panose="020B0502020202020204" pitchFamily="34" charset="0"/>
            </a:endParaRPr>
          </a:p>
          <a:p>
            <a:pPr marL="0" lvl="1" indent="0" algn="just">
              <a:buFont typeface="+mj-lt"/>
              <a:buNone/>
            </a:pPr>
            <a:r>
              <a:rPr lang="en-ID" sz="1400" dirty="0">
                <a:latin typeface="Century Gothic" panose="020B0502020202020204" pitchFamily="34" charset="0"/>
              </a:rPr>
              <a:t>3. </a:t>
            </a:r>
            <a:r>
              <a:rPr lang="en-ID" sz="1400" dirty="0" err="1">
                <a:latin typeface="Century Gothic" panose="020B0502020202020204" pitchFamily="34" charset="0"/>
              </a:rPr>
              <a:t>Peserta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didik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jalur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</a:rPr>
              <a:t>pendidikan</a:t>
            </a:r>
            <a:r>
              <a:rPr lang="en-ID" sz="1400" b="1" dirty="0"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</a:rPr>
              <a:t>nonformal</a:t>
            </a:r>
            <a:r>
              <a:rPr lang="en-ID" sz="1400" b="1" dirty="0">
                <a:latin typeface="Century Gothic" panose="020B0502020202020204" pitchFamily="34" charset="0"/>
              </a:rPr>
              <a:t>/informal </a:t>
            </a:r>
            <a:r>
              <a:rPr lang="en-ID" sz="1400" dirty="0" err="1">
                <a:latin typeface="Century Gothic" panose="020B0502020202020204" pitchFamily="34" charset="0"/>
              </a:rPr>
              <a:t>dapat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diterima</a:t>
            </a:r>
            <a:r>
              <a:rPr lang="en-ID" sz="1400" dirty="0">
                <a:latin typeface="Century Gothic" panose="020B0502020202020204" pitchFamily="34" charset="0"/>
              </a:rPr>
              <a:t> di SMA </a:t>
            </a:r>
            <a:r>
              <a:rPr lang="en-ID" sz="1400" dirty="0" err="1">
                <a:latin typeface="Century Gothic" panose="020B0502020202020204" pitchFamily="34" charset="0"/>
              </a:rPr>
              <a:t>atau</a:t>
            </a:r>
            <a:r>
              <a:rPr lang="en-ID" sz="1400" dirty="0">
                <a:latin typeface="Century Gothic" panose="020B0502020202020204" pitchFamily="34" charset="0"/>
              </a:rPr>
              <a:t> SMK </a:t>
            </a:r>
            <a:r>
              <a:rPr lang="en-ID" sz="1400" dirty="0" err="1">
                <a:latin typeface="Century Gothic" panose="020B0502020202020204" pitchFamily="34" charset="0"/>
              </a:rPr>
              <a:t>tidak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pada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awal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kelas</a:t>
            </a:r>
            <a:r>
              <a:rPr lang="en-ID" sz="1400" dirty="0">
                <a:latin typeface="Century Gothic" panose="020B0502020202020204" pitchFamily="34" charset="0"/>
              </a:rPr>
              <a:t> 10 </a:t>
            </a:r>
            <a:r>
              <a:rPr lang="en-ID" sz="1400" dirty="0" err="1">
                <a:latin typeface="Century Gothic" panose="020B0502020202020204" pitchFamily="34" charset="0"/>
              </a:rPr>
              <a:t>setelah</a:t>
            </a:r>
            <a:r>
              <a:rPr lang="en-ID" sz="1400" dirty="0">
                <a:latin typeface="Century Gothic" panose="020B0502020202020204" pitchFamily="34" charset="0"/>
              </a:rPr>
              <a:t>: </a:t>
            </a:r>
            <a:r>
              <a:rPr lang="en-ID" sz="1400" dirty="0" err="1">
                <a:latin typeface="Century Gothic" panose="020B0502020202020204" pitchFamily="34" charset="0"/>
              </a:rPr>
              <a:t>memiliki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</a:rPr>
              <a:t>ijazah</a:t>
            </a:r>
            <a:r>
              <a:rPr lang="en-ID" sz="1400" b="1" dirty="0"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</a:rPr>
              <a:t>kesetaraan</a:t>
            </a:r>
            <a:r>
              <a:rPr lang="en-ID" sz="1400" b="1" dirty="0"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</a:rPr>
              <a:t>Paket</a:t>
            </a:r>
            <a:r>
              <a:rPr lang="en-ID" sz="1400" b="1" dirty="0">
                <a:latin typeface="Century Gothic" panose="020B0502020202020204" pitchFamily="34" charset="0"/>
              </a:rPr>
              <a:t> B</a:t>
            </a:r>
            <a:r>
              <a:rPr lang="en-ID" sz="1400" dirty="0">
                <a:latin typeface="Century Gothic" panose="020B0502020202020204" pitchFamily="34" charset="0"/>
              </a:rPr>
              <a:t>; </a:t>
            </a:r>
            <a:r>
              <a:rPr lang="en-ID" sz="1400" dirty="0" err="1">
                <a:latin typeface="Century Gothic" panose="020B0502020202020204" pitchFamily="34" charset="0"/>
              </a:rPr>
              <a:t>dan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b="1" dirty="0">
                <a:latin typeface="Century Gothic" panose="020B0502020202020204" pitchFamily="34" charset="0"/>
              </a:rPr>
              <a:t>lulus </a:t>
            </a:r>
            <a:r>
              <a:rPr lang="en-ID" sz="1400" b="1" dirty="0" err="1">
                <a:latin typeface="Century Gothic" panose="020B0502020202020204" pitchFamily="34" charset="0"/>
              </a:rPr>
              <a:t>tes</a:t>
            </a:r>
            <a:r>
              <a:rPr lang="en-ID" sz="1400" b="1" dirty="0"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</a:rPr>
              <a:t>kelayakan</a:t>
            </a:r>
            <a:r>
              <a:rPr lang="en-ID" sz="1400" b="1" dirty="0"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</a:rPr>
              <a:t>dan</a:t>
            </a:r>
            <a:r>
              <a:rPr lang="en-ID" sz="1400" b="1" dirty="0"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</a:rPr>
              <a:t>penempatan</a:t>
            </a:r>
            <a:r>
              <a:rPr lang="en-ID" sz="1400" b="1" dirty="0">
                <a:latin typeface="Century Gothic" panose="020B0502020202020204" pitchFamily="34" charset="0"/>
              </a:rPr>
              <a:t> </a:t>
            </a:r>
            <a:r>
              <a:rPr lang="en-ID" sz="1400" dirty="0">
                <a:latin typeface="Century Gothic" panose="020B0502020202020204" pitchFamily="34" charset="0"/>
              </a:rPr>
              <a:t>yang </a:t>
            </a:r>
            <a:r>
              <a:rPr lang="en-ID" sz="1400" dirty="0" err="1">
                <a:latin typeface="Century Gothic" panose="020B0502020202020204" pitchFamily="34" charset="0"/>
              </a:rPr>
              <a:t>diselenggarakan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oleh</a:t>
            </a:r>
            <a:r>
              <a:rPr lang="en-ID" sz="1400" dirty="0">
                <a:latin typeface="Century Gothic" panose="020B0502020202020204" pitchFamily="34" charset="0"/>
              </a:rPr>
              <a:t> SMA </a:t>
            </a:r>
            <a:r>
              <a:rPr lang="en-ID" sz="1400" dirty="0" err="1">
                <a:latin typeface="Century Gothic" panose="020B0502020202020204" pitchFamily="34" charset="0"/>
              </a:rPr>
              <a:t>atau</a:t>
            </a:r>
            <a:r>
              <a:rPr lang="en-ID" sz="1400" dirty="0">
                <a:latin typeface="Century Gothic" panose="020B0502020202020204" pitchFamily="34" charset="0"/>
              </a:rPr>
              <a:t> SMK yang </a:t>
            </a:r>
            <a:r>
              <a:rPr lang="en-ID" sz="1400" dirty="0" err="1">
                <a:latin typeface="Century Gothic" panose="020B0502020202020204" pitchFamily="34" charset="0"/>
              </a:rPr>
              <a:t>bersangkutan</a:t>
            </a:r>
            <a:r>
              <a:rPr lang="en-ID" sz="1400" dirty="0">
                <a:latin typeface="Century Gothic" panose="020B0502020202020204" pitchFamily="34" charset="0"/>
              </a:rPr>
              <a:t>. </a:t>
            </a:r>
          </a:p>
          <a:p>
            <a:pPr marL="0" lvl="1" indent="0" algn="just">
              <a:buFont typeface="+mj-lt"/>
              <a:buNone/>
            </a:pPr>
            <a:endParaRPr lang="en-ID" sz="800" dirty="0">
              <a:latin typeface="Century Gothic" panose="020B0502020202020204" pitchFamily="34" charset="0"/>
            </a:endParaRPr>
          </a:p>
          <a:p>
            <a:pPr marL="0" lvl="1" indent="0" algn="just">
              <a:buFont typeface="+mj-lt"/>
              <a:buNone/>
            </a:pPr>
            <a:r>
              <a:rPr lang="en-ID" sz="1400" dirty="0">
                <a:latin typeface="Century Gothic" panose="020B0502020202020204" pitchFamily="34" charset="0"/>
              </a:rPr>
              <a:t>4. </a:t>
            </a:r>
            <a:r>
              <a:rPr lang="en-ID" sz="1400" dirty="0" err="1">
                <a:latin typeface="Century Gothic" panose="020B0502020202020204" pitchFamily="34" charset="0"/>
              </a:rPr>
              <a:t>Jika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terdapat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perpindahan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peserta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didik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dari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jalur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pendidikan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nonformal</a:t>
            </a:r>
            <a:r>
              <a:rPr lang="en-ID" sz="1400" dirty="0">
                <a:latin typeface="Century Gothic" panose="020B0502020202020204" pitchFamily="34" charset="0"/>
              </a:rPr>
              <a:t>/informal </a:t>
            </a:r>
            <a:r>
              <a:rPr lang="en-ID" sz="1400" dirty="0" err="1">
                <a:latin typeface="Century Gothic" panose="020B0502020202020204" pitchFamily="34" charset="0"/>
              </a:rPr>
              <a:t>ke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Sekolah</a:t>
            </a:r>
            <a:r>
              <a:rPr lang="en-ID" sz="1400" dirty="0">
                <a:latin typeface="Century Gothic" panose="020B0502020202020204" pitchFamily="34" charset="0"/>
              </a:rPr>
              <a:t>, </a:t>
            </a:r>
            <a:r>
              <a:rPr lang="en-ID" sz="1400" dirty="0" err="1">
                <a:latin typeface="Century Gothic" panose="020B0502020202020204" pitchFamily="34" charset="0"/>
              </a:rPr>
              <a:t>maka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dirty="0" err="1">
                <a:latin typeface="Century Gothic" panose="020B0502020202020204" pitchFamily="34" charset="0"/>
              </a:rPr>
              <a:t>Sekolah</a:t>
            </a:r>
            <a:r>
              <a:rPr lang="en-ID" sz="1400" dirty="0">
                <a:latin typeface="Century Gothic" panose="020B0502020202020204" pitchFamily="34" charset="0"/>
              </a:rPr>
              <a:t> yang </a:t>
            </a:r>
            <a:r>
              <a:rPr lang="en-ID" sz="1400" dirty="0" err="1">
                <a:latin typeface="Century Gothic" panose="020B0502020202020204" pitchFamily="34" charset="0"/>
              </a:rPr>
              <a:t>bersangkutan</a:t>
            </a:r>
            <a:r>
              <a:rPr lang="en-ID" sz="1400" dirty="0"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</a:rPr>
              <a:t>wajib</a:t>
            </a:r>
            <a:r>
              <a:rPr lang="en-ID" sz="1400" b="1" dirty="0"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</a:rPr>
              <a:t>memperbaharui</a:t>
            </a:r>
            <a:r>
              <a:rPr lang="en-ID" sz="1400" b="1" dirty="0">
                <a:latin typeface="Century Gothic" panose="020B0502020202020204" pitchFamily="34" charset="0"/>
              </a:rPr>
              <a:t> </a:t>
            </a:r>
            <a:r>
              <a:rPr lang="en-ID" sz="1400" b="1" dirty="0" err="1">
                <a:latin typeface="Century Gothic" panose="020B0502020202020204" pitchFamily="34" charset="0"/>
              </a:rPr>
              <a:t>Dapodik</a:t>
            </a:r>
            <a:r>
              <a:rPr lang="en-ID" sz="1400" dirty="0">
                <a:latin typeface="Century Gothic" panose="020B0502020202020204" pitchFamily="34" charset="0"/>
              </a:rPr>
              <a:t>.</a:t>
            </a:r>
          </a:p>
          <a:p>
            <a:pPr marL="304815" lvl="1" indent="0" algn="just">
              <a:buNone/>
            </a:pPr>
            <a:endParaRPr lang="en-ID" sz="1400" dirty="0">
              <a:latin typeface="Century Gothic" panose="020B0502020202020204" pitchFamily="34" charset="0"/>
            </a:endParaRPr>
          </a:p>
        </p:txBody>
      </p:sp>
      <p:pic>
        <p:nvPicPr>
          <p:cNvPr id="1032" name="Picture 8" descr="Sekolah Bonafit Kini Tak Lagi Jadi Favorit - Mediasiar | Berita ...">
            <a:extLst>
              <a:ext uri="{FF2B5EF4-FFF2-40B4-BE49-F238E27FC236}">
                <a16:creationId xmlns:a16="http://schemas.microsoft.com/office/drawing/2014/main" xmlns="" id="{2EE7685B-3B09-45AD-92C9-38BD71F4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0" y="3235578"/>
            <a:ext cx="5805767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8293" y="2433767"/>
            <a:ext cx="3468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-48" dirty="0">
                <a:latin typeface="Century Gothic" panose="020B0502020202020204" pitchFamily="34" charset="0"/>
              </a:rPr>
              <a:t>(MASIH SAMA DENGAN </a:t>
            </a:r>
            <a:r>
              <a:rPr lang="en-US" alt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PERMENDIKBUD 44/2019 TENTANG PPDB)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33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owchart: Process 55">
            <a:extLst>
              <a:ext uri="{FF2B5EF4-FFF2-40B4-BE49-F238E27FC236}">
                <a16:creationId xmlns:a16="http://schemas.microsoft.com/office/drawing/2014/main" xmlns="" id="{36997D97-10E3-45EB-9F5E-DFE529DF9D7D}"/>
              </a:ext>
            </a:extLst>
          </p:cNvPr>
          <p:cNvSpPr/>
          <p:nvPr/>
        </p:nvSpPr>
        <p:spPr>
          <a:xfrm>
            <a:off x="4619015" y="0"/>
            <a:ext cx="7572985" cy="6718246"/>
          </a:xfrm>
          <a:prstGeom prst="flowChartProcess">
            <a:avLst/>
          </a:prstGeom>
          <a:solidFill>
            <a:srgbClr val="E6ED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4" b="-1"/>
          <a:stretch/>
        </p:blipFill>
        <p:spPr>
          <a:xfrm>
            <a:off x="0" y="6718246"/>
            <a:ext cx="12198028" cy="149295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3451182-F492-497A-A874-CCAFE7100F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84912" y="108180"/>
            <a:ext cx="418947" cy="39766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7FB028D-8C60-418B-9C56-9DE08C2D9908}"/>
              </a:ext>
            </a:extLst>
          </p:cNvPr>
          <p:cNvCxnSpPr>
            <a:cxnSpLocks/>
          </p:cNvCxnSpPr>
          <p:nvPr/>
        </p:nvCxnSpPr>
        <p:spPr>
          <a:xfrm>
            <a:off x="543887" y="108180"/>
            <a:ext cx="0" cy="37599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966AEB1-BFF4-4127-BB02-5738765D61B1}"/>
              </a:ext>
            </a:extLst>
          </p:cNvPr>
          <p:cNvSpPr/>
          <p:nvPr/>
        </p:nvSpPr>
        <p:spPr>
          <a:xfrm>
            <a:off x="590703" y="45401"/>
            <a:ext cx="3153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LATAR BELAKANG</a:t>
            </a:r>
            <a:endParaRPr lang="id-ID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5F4ADB5-2864-4163-BF29-84D90C60B32E}"/>
              </a:ext>
            </a:extLst>
          </p:cNvPr>
          <p:cNvSpPr/>
          <p:nvPr/>
        </p:nvSpPr>
        <p:spPr>
          <a:xfrm>
            <a:off x="753628" y="1125423"/>
            <a:ext cx="3242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A6AB1"/>
                </a:solidFill>
              </a:rPr>
              <a:t>“</a:t>
            </a:r>
            <a:r>
              <a:rPr lang="en-US" sz="3200" b="1" dirty="0" err="1">
                <a:solidFill>
                  <a:srgbClr val="2A6AB1"/>
                </a:solidFill>
              </a:rPr>
              <a:t>Sekolah</a:t>
            </a:r>
            <a:r>
              <a:rPr lang="en-US" sz="3200" b="1" dirty="0">
                <a:solidFill>
                  <a:srgbClr val="2A6AB1"/>
                </a:solidFill>
              </a:rPr>
              <a:t> </a:t>
            </a:r>
            <a:r>
              <a:rPr lang="en-US" sz="3200" b="1" dirty="0" err="1">
                <a:solidFill>
                  <a:srgbClr val="2A6AB1"/>
                </a:solidFill>
              </a:rPr>
              <a:t>Favorit</a:t>
            </a:r>
            <a:r>
              <a:rPr lang="en-US" sz="3200" b="1" dirty="0">
                <a:solidFill>
                  <a:srgbClr val="2A6AB1"/>
                </a:solidFill>
              </a:rPr>
              <a:t>” </a:t>
            </a:r>
          </a:p>
        </p:txBody>
      </p:sp>
      <p:sp>
        <p:nvSpPr>
          <p:cNvPr id="2" name="AutoShape 2" descr="https://easyshiksha.com/schools.png">
            <a:extLst>
              <a:ext uri="{FF2B5EF4-FFF2-40B4-BE49-F238E27FC236}">
                <a16:creationId xmlns:a16="http://schemas.microsoft.com/office/drawing/2014/main" xmlns="" id="{F7CFA0D5-AA78-4FCA-AEA6-EA8CBDA0D0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78923" y="30440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b="1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B7F80C-AC5A-47CA-8D2E-0CB5DCFD9AB3}"/>
              </a:ext>
            </a:extLst>
          </p:cNvPr>
          <p:cNvSpPr/>
          <p:nvPr/>
        </p:nvSpPr>
        <p:spPr>
          <a:xfrm>
            <a:off x="5722436" y="5164388"/>
            <a:ext cx="6342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Guru </a:t>
            </a:r>
            <a:r>
              <a:rPr lang="en-US" b="1" dirty="0" err="1">
                <a:solidFill>
                  <a:prstClr val="black"/>
                </a:solidFill>
              </a:rPr>
              <a:t>kurang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termotivasi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untuk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meningkatkan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kompetensi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diri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56F2028-0AE6-4747-B26A-9BC1D32A9705}"/>
              </a:ext>
            </a:extLst>
          </p:cNvPr>
          <p:cNvSpPr/>
          <p:nvPr/>
        </p:nvSpPr>
        <p:spPr>
          <a:xfrm>
            <a:off x="5743283" y="4472541"/>
            <a:ext cx="6374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</a:rPr>
              <a:t>Intervensi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Pemerintah</a:t>
            </a:r>
            <a:r>
              <a:rPr lang="en-US" b="1" dirty="0">
                <a:solidFill>
                  <a:prstClr val="black"/>
                </a:solidFill>
              </a:rPr>
              <a:t> Pusat/</a:t>
            </a:r>
            <a:r>
              <a:rPr lang="en-US" b="1" dirty="0" err="1">
                <a:solidFill>
                  <a:prstClr val="black"/>
                </a:solidFill>
              </a:rPr>
              <a:t>Pemda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hanya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kpd</a:t>
            </a:r>
            <a:r>
              <a:rPr lang="id-ID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“</a:t>
            </a:r>
            <a:r>
              <a:rPr lang="en-US" b="1" dirty="0" err="1">
                <a:solidFill>
                  <a:prstClr val="black"/>
                </a:solidFill>
              </a:rPr>
              <a:t>sekolah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favorit</a:t>
            </a:r>
            <a:r>
              <a:rPr lang="en-US" b="1" dirty="0">
                <a:solidFill>
                  <a:prstClr val="black"/>
                </a:solidFill>
              </a:rPr>
              <a:t>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35CD3E0-E27F-4D3B-8178-828A0908C84D}"/>
              </a:ext>
            </a:extLst>
          </p:cNvPr>
          <p:cNvSpPr/>
          <p:nvPr/>
        </p:nvSpPr>
        <p:spPr>
          <a:xfrm>
            <a:off x="5748767" y="1030709"/>
            <a:ext cx="6164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</a:rPr>
              <a:t>Siswa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menempuh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perjalanan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jauh</a:t>
            </a:r>
            <a:r>
              <a:rPr lang="en-US" b="1" dirty="0">
                <a:solidFill>
                  <a:prstClr val="black"/>
                </a:solidFill>
              </a:rPr>
              <a:t>/</a:t>
            </a:r>
            <a:r>
              <a:rPr lang="en-US" b="1" dirty="0" err="1">
                <a:solidFill>
                  <a:prstClr val="black"/>
                </a:solidFill>
              </a:rPr>
              <a:t>tinggal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terpisah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id-ID" b="1" dirty="0">
                <a:solidFill>
                  <a:prstClr val="black"/>
                </a:solidFill>
              </a:rPr>
              <a:t>dr orangtua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B464E95D-6589-4EE7-9D7C-27CA4F8733EA}"/>
              </a:ext>
            </a:extLst>
          </p:cNvPr>
          <p:cNvSpPr/>
          <p:nvPr/>
        </p:nvSpPr>
        <p:spPr>
          <a:xfrm>
            <a:off x="221672" y="1875246"/>
            <a:ext cx="4082844" cy="4082844"/>
          </a:xfrm>
          <a:prstGeom prst="ellipse">
            <a:avLst/>
          </a:prstGeom>
          <a:solidFill>
            <a:srgbClr val="2A6A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xmlns="" id="{494CD707-CEA9-48C9-9D81-26B59FE5F0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2824" y="2867407"/>
          <a:ext cx="2297191" cy="1845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orelDRAW" r:id="rId6" imgW="9020660" imgH="7244426" progId="CorelDraw.Graphic.17">
                  <p:embed/>
                </p:oleObj>
              </mc:Choice>
              <mc:Fallback>
                <p:oleObj name="CorelDRAW" r:id="rId6" imgW="9020660" imgH="724442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2824" y="2867407"/>
                        <a:ext cx="2297191" cy="1845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CECFCA5-B123-40E2-90C6-F2F038E4C4C5}"/>
              </a:ext>
            </a:extLst>
          </p:cNvPr>
          <p:cNvSpPr/>
          <p:nvPr/>
        </p:nvSpPr>
        <p:spPr>
          <a:xfrm rot="2525969">
            <a:off x="970994" y="2207492"/>
            <a:ext cx="714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5AD341A-E5E0-4453-95F9-34564F6B2106}"/>
              </a:ext>
            </a:extLst>
          </p:cNvPr>
          <p:cNvSpPr/>
          <p:nvPr/>
        </p:nvSpPr>
        <p:spPr>
          <a:xfrm rot="7677447">
            <a:off x="2751917" y="2207493"/>
            <a:ext cx="714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8D186B5-2D3B-4F00-95D0-CF1A59AB8220}"/>
              </a:ext>
            </a:extLst>
          </p:cNvPr>
          <p:cNvSpPr/>
          <p:nvPr/>
        </p:nvSpPr>
        <p:spPr>
          <a:xfrm rot="19639233">
            <a:off x="1078673" y="4785019"/>
            <a:ext cx="714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1CBE607-F9FA-4602-A7D9-7395192D8740}"/>
              </a:ext>
            </a:extLst>
          </p:cNvPr>
          <p:cNvSpPr/>
          <p:nvPr/>
        </p:nvSpPr>
        <p:spPr>
          <a:xfrm rot="13563877">
            <a:off x="2708937" y="4788932"/>
            <a:ext cx="714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54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94D9306-2BE8-47B4-B2C5-B66303962A8A}"/>
              </a:ext>
            </a:extLst>
          </p:cNvPr>
          <p:cNvSpPr/>
          <p:nvPr/>
        </p:nvSpPr>
        <p:spPr>
          <a:xfrm>
            <a:off x="5724002" y="1739549"/>
            <a:ext cx="647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</a:rPr>
              <a:t>Penekanan</a:t>
            </a:r>
            <a:r>
              <a:rPr lang="en-US" b="1" dirty="0">
                <a:solidFill>
                  <a:prstClr val="black"/>
                </a:solidFill>
              </a:rPr>
              <a:t> “</a:t>
            </a:r>
            <a:r>
              <a:rPr lang="en-US" b="1" dirty="0" err="1">
                <a:solidFill>
                  <a:prstClr val="black"/>
                </a:solidFill>
              </a:rPr>
              <a:t>kompetisi</a:t>
            </a:r>
            <a:r>
              <a:rPr lang="en-US" b="1" dirty="0">
                <a:solidFill>
                  <a:prstClr val="black"/>
                </a:solidFill>
              </a:rPr>
              <a:t>” </a:t>
            </a:r>
            <a:r>
              <a:rPr lang="id-ID" b="1" dirty="0">
                <a:solidFill>
                  <a:prstClr val="black"/>
                </a:solidFill>
              </a:rPr>
              <a:t>pd </a:t>
            </a:r>
            <a:r>
              <a:rPr lang="en-US" b="1" dirty="0" err="1">
                <a:solidFill>
                  <a:prstClr val="black"/>
                </a:solidFill>
              </a:rPr>
              <a:t>siswa</a:t>
            </a:r>
            <a:r>
              <a:rPr lang="en-US" b="1" dirty="0">
                <a:solidFill>
                  <a:prstClr val="black"/>
                </a:solidFill>
              </a:rPr>
              <a:t> (</a:t>
            </a:r>
            <a:r>
              <a:rPr lang="en-US" b="1" dirty="0" err="1">
                <a:solidFill>
                  <a:prstClr val="black"/>
                </a:solidFill>
              </a:rPr>
              <a:t>eksklusivitas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anak</a:t>
            </a:r>
            <a:r>
              <a:rPr lang="en-US" b="1" dirty="0">
                <a:solidFill>
                  <a:prstClr val="black"/>
                </a:solidFill>
              </a:rPr>
              <a:t> dg UN </a:t>
            </a:r>
            <a:r>
              <a:rPr lang="en-US" b="1" dirty="0" err="1">
                <a:solidFill>
                  <a:prstClr val="black"/>
                </a:solidFill>
              </a:rPr>
              <a:t>tinggi</a:t>
            </a:r>
            <a:r>
              <a:rPr lang="en-US" b="1" dirty="0">
                <a:solidFill>
                  <a:prstClr val="black"/>
                </a:solidFill>
              </a:rPr>
              <a:t>)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72E0C49-EE37-4B3B-BCBB-8CF35A765173}"/>
              </a:ext>
            </a:extLst>
          </p:cNvPr>
          <p:cNvCxnSpPr/>
          <p:nvPr/>
        </p:nvCxnSpPr>
        <p:spPr>
          <a:xfrm>
            <a:off x="5430431" y="1013748"/>
            <a:ext cx="5950" cy="5158017"/>
          </a:xfrm>
          <a:prstGeom prst="line">
            <a:avLst/>
          </a:prstGeom>
          <a:ln>
            <a:solidFill>
              <a:srgbClr val="2A6A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98099162-66D5-4414-B63F-E5E74AECCF1B}"/>
              </a:ext>
            </a:extLst>
          </p:cNvPr>
          <p:cNvSpPr/>
          <p:nvPr/>
        </p:nvSpPr>
        <p:spPr>
          <a:xfrm>
            <a:off x="5113005" y="995079"/>
            <a:ext cx="613803" cy="5408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2A6A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1</a:t>
            </a:r>
            <a:endParaRPr lang="en-US" sz="3200" b="1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72FF363-7040-47F7-85CF-8AA76CF91F5A}"/>
              </a:ext>
            </a:extLst>
          </p:cNvPr>
          <p:cNvSpPr/>
          <p:nvPr/>
        </p:nvSpPr>
        <p:spPr>
          <a:xfrm>
            <a:off x="7358297" y="399290"/>
            <a:ext cx="2094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mengakibatkan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28FBF8F4-7AD2-42CC-8481-4102779861CA}"/>
              </a:ext>
            </a:extLst>
          </p:cNvPr>
          <p:cNvSpPr/>
          <p:nvPr/>
        </p:nvSpPr>
        <p:spPr>
          <a:xfrm>
            <a:off x="5722436" y="5802433"/>
            <a:ext cx="56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</a:rPr>
              <a:t>Suburnya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praktik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jual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beli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kursi</a:t>
            </a:r>
            <a:r>
              <a:rPr lang="en-US" b="1" dirty="0">
                <a:solidFill>
                  <a:prstClr val="black"/>
                </a:solidFill>
              </a:rPr>
              <a:t> &amp; </a:t>
            </a:r>
            <a:r>
              <a:rPr lang="en-US" b="1" dirty="0" err="1">
                <a:solidFill>
                  <a:prstClr val="black"/>
                </a:solidFill>
              </a:rPr>
              <a:t>pungli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56F2028-0AE6-4747-B26A-9BC1D32A9705}"/>
              </a:ext>
            </a:extLst>
          </p:cNvPr>
          <p:cNvSpPr/>
          <p:nvPr/>
        </p:nvSpPr>
        <p:spPr>
          <a:xfrm>
            <a:off x="5745474" y="2441344"/>
            <a:ext cx="5653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K</a:t>
            </a:r>
            <a:r>
              <a:rPr lang="id-ID" b="1" dirty="0">
                <a:solidFill>
                  <a:prstClr val="black"/>
                </a:solidFill>
              </a:rPr>
              <a:t>etidakadilan bagi anak yang tidak mampu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56F2028-0AE6-4747-B26A-9BC1D32A9705}"/>
              </a:ext>
            </a:extLst>
          </p:cNvPr>
          <p:cNvSpPr/>
          <p:nvPr/>
        </p:nvSpPr>
        <p:spPr>
          <a:xfrm>
            <a:off x="5722436" y="3101840"/>
            <a:ext cx="5653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</a:t>
            </a:r>
            <a:r>
              <a:rPr lang="id-ID" b="1" dirty="0">
                <a:solidFill>
                  <a:prstClr val="black"/>
                </a:solidFill>
              </a:rPr>
              <a:t>ap anak bodoh dan pintar hanya berdasarkan nilai UN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8099162-66D5-4414-B63F-E5E74AECCF1B}"/>
              </a:ext>
            </a:extLst>
          </p:cNvPr>
          <p:cNvSpPr/>
          <p:nvPr/>
        </p:nvSpPr>
        <p:spPr>
          <a:xfrm>
            <a:off x="5113005" y="1666593"/>
            <a:ext cx="613803" cy="5408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2A6A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2</a:t>
            </a:r>
            <a:endParaRPr lang="en-US" sz="2400" b="1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98099162-66D5-4414-B63F-E5E74AECCF1B}"/>
              </a:ext>
            </a:extLst>
          </p:cNvPr>
          <p:cNvSpPr/>
          <p:nvPr/>
        </p:nvSpPr>
        <p:spPr>
          <a:xfrm>
            <a:off x="5129480" y="2338107"/>
            <a:ext cx="613803" cy="5408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2A6A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3</a:t>
            </a:r>
            <a:endParaRPr lang="en-US" sz="3200" b="1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98099162-66D5-4414-B63F-E5E74AECCF1B}"/>
              </a:ext>
            </a:extLst>
          </p:cNvPr>
          <p:cNvSpPr/>
          <p:nvPr/>
        </p:nvSpPr>
        <p:spPr>
          <a:xfrm>
            <a:off x="5129480" y="3009989"/>
            <a:ext cx="613803" cy="5408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2A6A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4</a:t>
            </a:r>
            <a:endParaRPr lang="en-US" sz="3200" b="1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98099162-66D5-4414-B63F-E5E74AECCF1B}"/>
              </a:ext>
            </a:extLst>
          </p:cNvPr>
          <p:cNvSpPr/>
          <p:nvPr/>
        </p:nvSpPr>
        <p:spPr>
          <a:xfrm>
            <a:off x="5131671" y="3698247"/>
            <a:ext cx="613803" cy="5408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2A6A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5</a:t>
            </a:r>
            <a:endParaRPr lang="en-US" sz="3200" b="1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98099162-66D5-4414-B63F-E5E74AECCF1B}"/>
              </a:ext>
            </a:extLst>
          </p:cNvPr>
          <p:cNvSpPr/>
          <p:nvPr/>
        </p:nvSpPr>
        <p:spPr>
          <a:xfrm>
            <a:off x="5108633" y="4374358"/>
            <a:ext cx="613803" cy="5408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2A6A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6</a:t>
            </a:r>
            <a:endParaRPr lang="en-US" sz="3200" b="1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98099162-66D5-4414-B63F-E5E74AECCF1B}"/>
              </a:ext>
            </a:extLst>
          </p:cNvPr>
          <p:cNvSpPr/>
          <p:nvPr/>
        </p:nvSpPr>
        <p:spPr>
          <a:xfrm>
            <a:off x="5129480" y="5052049"/>
            <a:ext cx="613803" cy="5408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2A6A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7</a:t>
            </a:r>
            <a:endParaRPr lang="en-US" sz="3200" b="1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98099162-66D5-4414-B63F-E5E74AECCF1B}"/>
              </a:ext>
            </a:extLst>
          </p:cNvPr>
          <p:cNvSpPr/>
          <p:nvPr/>
        </p:nvSpPr>
        <p:spPr>
          <a:xfrm>
            <a:off x="5113005" y="5723980"/>
            <a:ext cx="613803" cy="5408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2A6AB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8</a:t>
            </a:r>
            <a:endParaRPr lang="en-US" sz="3200" b="1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56F2028-0AE6-4747-B26A-9BC1D32A9705}"/>
              </a:ext>
            </a:extLst>
          </p:cNvPr>
          <p:cNvSpPr/>
          <p:nvPr/>
        </p:nvSpPr>
        <p:spPr>
          <a:xfrm>
            <a:off x="5726808" y="3777878"/>
            <a:ext cx="5653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K</a:t>
            </a:r>
            <a:r>
              <a:rPr lang="id-ID" b="1" dirty="0">
                <a:solidFill>
                  <a:prstClr val="black"/>
                </a:solidFill>
              </a:rPr>
              <a:t>etidakadilan bagi siswa yang memiliki nilai UN rendah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9871"/>
            <a:ext cx="12192000" cy="5678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8961" y="0"/>
            <a:ext cx="9144000" cy="966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d-ID" sz="28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Pelaporan dan Pengawasan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887842"/>
              </p:ext>
            </p:extLst>
          </p:nvPr>
        </p:nvGraphicFramePr>
        <p:xfrm>
          <a:off x="518983" y="962284"/>
          <a:ext cx="11284070" cy="568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0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5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5793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Sekolah</a:t>
                      </a:r>
                    </a:p>
                  </a:txBody>
                  <a:tcPr marL="360000" marR="36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</a:t>
                      </a:r>
                      <a:r>
                        <a:rPr lang="id-ID" sz="1800" b="1" baseline="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Pendidikan</a:t>
                      </a:r>
                      <a:endParaRPr lang="id-ID" sz="1800" b="1" dirty="0">
                        <a:latin typeface="Century Gothic" panose="020B0502020202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0000" marR="36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Pemerintah</a:t>
                      </a:r>
                      <a:r>
                        <a:rPr lang="id-ID" sz="1800" b="1" baseline="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Daerah</a:t>
                      </a:r>
                      <a:endParaRPr lang="id-ID" sz="1800" b="1" dirty="0">
                        <a:latin typeface="Century Gothic" panose="020B0502020202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0000" marR="36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0413"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id-ID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Sekolah wajib:</a:t>
                      </a:r>
                    </a:p>
                    <a:p>
                      <a:pPr marL="449263" lvl="1" indent="-228600" algn="just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id-ID" sz="13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Melakukan pengisian, pengiriman, dan pemutakhiran data dan Rombongan Belajar dalam Dapodik secara berkala paling sedikit 1 kali dalam 1 semester.   </a:t>
                      </a:r>
                    </a:p>
                    <a:p>
                      <a:pPr marL="449263" lvl="1" indent="-228600" algn="just">
                        <a:lnSpc>
                          <a:spcPct val="120000"/>
                        </a:lnSpc>
                        <a:buFont typeface="+mj-lt"/>
                        <a:buAutoNum type="alphaLcPeriod"/>
                      </a:pPr>
                      <a:r>
                        <a:rPr lang="id-ID" sz="13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Melaporkan pelaksanaan PPDB dan perpindahan peserta didik antarSekolah setiap tahun pelajaran kepada Pemerintah Daerah sesuai dengan kewenangannya. </a:t>
                      </a:r>
                    </a:p>
                    <a:p>
                      <a:pPr marL="228600" indent="-228600" algn="just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endParaRPr lang="id-ID" sz="700" dirty="0">
                        <a:latin typeface="Century Gothic" panose="020B0502020202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8600" indent="-228600" algn="just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id-ID" sz="13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 pendidikan provinsi atau kabupaten/kota </a:t>
                      </a:r>
                      <a:r>
                        <a:rPr lang="id-ID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wajib memiliki kanal pelaporan</a:t>
                      </a:r>
                      <a:r>
                        <a:rPr lang="id-ID" sz="13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untuk menerima laporan masyarakat terkait pelaksanaan PPDB.   </a:t>
                      </a:r>
                    </a:p>
                    <a:p>
                      <a:pPr marL="228600" indent="-228600" algn="just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endParaRPr lang="id-ID" sz="700" dirty="0">
                        <a:latin typeface="Century Gothic" panose="020B0502020202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8600" indent="-228600" algn="just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id-ID" sz="1300" dirty="0"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Masyarakat dapat mengawasi dan melaporkan pelanggaran dalam pelaksanaan PPDB melalui laman </a:t>
                      </a:r>
                      <a:r>
                        <a:rPr lang="id-ID" sz="1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http://ult.kemdikbud.go.id. </a:t>
                      </a:r>
                    </a:p>
                  </a:txBody>
                  <a:tcPr marL="360000" marR="360000" marT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 pendidikan provinsi atau kabupaten/kota melakukan </a:t>
                      </a:r>
                      <a:r>
                        <a:rPr lang="id-ID" sz="13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koordinasi, pemantauan, dan evaluasi </a:t>
                      </a:r>
                      <a:r>
                        <a:rPr lang="id-ID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pelaksanaan PPDB.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endParaRPr lang="id-ID" sz="13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Dinas pendidikan sesuai dengan kewenangannya melaporkan pelaksanaan PPDB kepada </a:t>
                      </a:r>
                      <a:r>
                        <a:rPr lang="id-ID" sz="13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Kementerian melalui </a:t>
                      </a:r>
                      <a:r>
                        <a:rPr lang="en-US" sz="13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UPT</a:t>
                      </a:r>
                      <a:r>
                        <a:rPr lang="en-US" sz="1300" b="1" kern="1200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300" b="1" kern="1200" baseline="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Kementerian</a:t>
                      </a:r>
                      <a:r>
                        <a:rPr lang="en-US" sz="1300" b="1" kern="1200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di </a:t>
                      </a:r>
                      <a:r>
                        <a:rPr lang="en-US" sz="1300" b="1" kern="1200" baseline="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daerah</a:t>
                      </a:r>
                      <a:r>
                        <a:rPr lang="en-US" sz="1300" b="1" kern="1200" baseline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id-ID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paling lambat 3 bulan setelah pelaksanaan PPDB.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endParaRPr lang="id-ID" sz="13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d-ID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Kementerian melakukan </a:t>
                      </a:r>
                      <a:r>
                        <a:rPr lang="id-ID" sz="13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pemantauan dan evaluasi </a:t>
                      </a:r>
                      <a:r>
                        <a:rPr lang="id-ID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terhadap pelaksanaan PPDB paling sedikit 1 kali dalam 1 tahun.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endParaRPr lang="id-ID" sz="13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just"/>
                      <a:endParaRPr lang="id-ID" sz="1300" dirty="0">
                        <a:latin typeface="Century Gothic" panose="020B0502020202020204" pitchFamily="34" charset="0"/>
                      </a:endParaRPr>
                    </a:p>
                  </a:txBody>
                  <a:tcPr marL="360000" marR="360000" marT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d-ID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Pemerintah Daerah melakukan </a:t>
                      </a:r>
                      <a:r>
                        <a:rPr lang="id-ID" sz="13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pembinaan dan pengawasan </a:t>
                      </a:r>
                      <a:r>
                        <a:rPr lang="id-ID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kepada Sekolah yang diselenggarakan oleh Pemerintah Daerah dan masyarakat di wilayahnya; </a:t>
                      </a:r>
                    </a:p>
                    <a:p>
                      <a:pPr marL="228600" indent="-228600" algn="just" defTabSz="914400" rtl="0" eaLnBrk="1" latinLnBrk="0" hangingPunct="1">
                        <a:buFont typeface="+mj-lt"/>
                        <a:buAutoNum type="arabicPeriod"/>
                      </a:pPr>
                      <a:endParaRPr lang="id-ID" sz="13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8600" indent="-228600" algn="just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id-ID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Menteri melakukan </a:t>
                      </a:r>
                      <a:r>
                        <a:rPr lang="id-ID" sz="1300" b="1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pembinaan dan pengawasan </a:t>
                      </a:r>
                      <a:r>
                        <a:rPr lang="id-ID" sz="13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kepada Pemerintah Daerah dalam pelaksanaan norma, standar, prosedur, dan kriteria yang telah ditetapkan oleh Kementerian. </a:t>
                      </a:r>
                    </a:p>
                    <a:p>
                      <a:pPr marL="228600" indent="-228600" algn="just" defTabSz="914400" rtl="0" eaLnBrk="1" latinLnBrk="0" hangingPunct="1">
                        <a:buFont typeface="+mj-lt"/>
                        <a:buAutoNum type="arabicPeriod"/>
                      </a:pPr>
                      <a:endParaRPr lang="id-ID" sz="13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algn="just"/>
                      <a:endParaRPr lang="id-ID" sz="1300" dirty="0">
                        <a:latin typeface="Century Gothic" panose="020B0502020202020204" pitchFamily="34" charset="0"/>
                      </a:endParaRPr>
                    </a:p>
                  </a:txBody>
                  <a:tcPr marL="360000" marR="360000" marT="18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882275-DDD3-4608-901C-D7C9D52620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100036" y="209510"/>
            <a:ext cx="418947" cy="397663"/>
          </a:xfrm>
          <a:prstGeom prst="rect">
            <a:avLst/>
          </a:prstGeom>
        </p:spPr>
      </p:pic>
      <p:pic>
        <p:nvPicPr>
          <p:cNvPr id="7" name="Picture 4" descr="Government icon cartoon. Single building icon from the big city ...">
            <a:extLst>
              <a:ext uri="{FF2B5EF4-FFF2-40B4-BE49-F238E27FC236}">
                <a16:creationId xmlns:a16="http://schemas.microsoft.com/office/drawing/2014/main" xmlns="" id="{30CFACDA-57B5-4C13-BEE2-A7E645AB1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30" y="5785122"/>
            <a:ext cx="861531" cy="77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38EAA-CD94-4719-823C-A3243110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885"/>
            <a:ext cx="10972800" cy="776515"/>
          </a:xfrm>
        </p:spPr>
        <p:txBody>
          <a:bodyPr/>
          <a:lstStyle/>
          <a:p>
            <a:r>
              <a:rPr lang="id-ID" b="1" dirty="0">
                <a:latin typeface="Cambria" panose="02040503050406030204" pitchFamily="18" charset="0"/>
                <a:ea typeface="Cambria" panose="02040503050406030204" pitchFamily="18" charset="0"/>
              </a:rPr>
              <a:t>KESIMPULAN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12125D6-8BE8-4F61-AF48-68B74208EFB1}"/>
              </a:ext>
            </a:extLst>
          </p:cNvPr>
          <p:cNvGraphicFramePr/>
          <p:nvPr>
            <p:extLst/>
          </p:nvPr>
        </p:nvGraphicFramePr>
        <p:xfrm>
          <a:off x="217170" y="2641600"/>
          <a:ext cx="11887200" cy="407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D965D8-1D47-47AB-A732-0407DD0BF71E}"/>
              </a:ext>
            </a:extLst>
          </p:cNvPr>
          <p:cNvSpPr/>
          <p:nvPr/>
        </p:nvSpPr>
        <p:spPr>
          <a:xfrm>
            <a:off x="3759200" y="1106714"/>
            <a:ext cx="4368800" cy="103051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latin typeface="Cambria" panose="02040503050406030204" pitchFamily="18" charset="0"/>
                <a:ea typeface="Cambria" panose="02040503050406030204" pitchFamily="18" charset="0"/>
              </a:rPr>
              <a:t>KEBIJAKAN ZONASI DALAM PPDB:</a:t>
            </a:r>
          </a:p>
          <a:p>
            <a:pPr algn="ctr"/>
            <a:endParaRPr lang="id-ID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7672CFF9-FAEF-432A-9B8E-AD4217A94151}"/>
              </a:ext>
            </a:extLst>
          </p:cNvPr>
          <p:cNvSpPr/>
          <p:nvPr/>
        </p:nvSpPr>
        <p:spPr>
          <a:xfrm>
            <a:off x="5696857" y="2191657"/>
            <a:ext cx="493486" cy="395514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8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" y="0"/>
            <a:ext cx="4736757" cy="6838609"/>
          </a:xfrm>
          <a:custGeom>
            <a:avLst/>
            <a:gdLst>
              <a:gd name="connsiteX0" fmla="*/ 0 w 4085968"/>
              <a:gd name="connsiteY0" fmla="*/ 0 h 5899045"/>
              <a:gd name="connsiteX1" fmla="*/ 3876696 w 4085968"/>
              <a:gd name="connsiteY1" fmla="*/ 0 h 5899045"/>
              <a:gd name="connsiteX2" fmla="*/ 3881176 w 4085968"/>
              <a:gd name="connsiteY2" fmla="*/ 13241 h 5899045"/>
              <a:gd name="connsiteX3" fmla="*/ 4085968 w 4085968"/>
              <a:gd name="connsiteY3" fmla="*/ 1367815 h 5899045"/>
              <a:gd name="connsiteX4" fmla="*/ 224489 w 4085968"/>
              <a:gd name="connsiteY4" fmla="*/ 5870519 h 5899045"/>
              <a:gd name="connsiteX5" fmla="*/ 0 w 4085968"/>
              <a:gd name="connsiteY5" fmla="*/ 5899045 h 5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5968" h="5899045">
                <a:moveTo>
                  <a:pt x="0" y="0"/>
                </a:moveTo>
                <a:lnTo>
                  <a:pt x="3876696" y="0"/>
                </a:lnTo>
                <a:lnTo>
                  <a:pt x="3881176" y="13241"/>
                </a:lnTo>
                <a:cubicBezTo>
                  <a:pt x="4014269" y="441150"/>
                  <a:pt x="4085968" y="896110"/>
                  <a:pt x="4085968" y="1367815"/>
                </a:cubicBezTo>
                <a:cubicBezTo>
                  <a:pt x="4085968" y="3647724"/>
                  <a:pt x="2411008" y="5536426"/>
                  <a:pt x="224489" y="5870519"/>
                </a:cubicBezTo>
                <a:lnTo>
                  <a:pt x="0" y="589904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37854" y="321110"/>
            <a:ext cx="9144000" cy="807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d-ID" sz="40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Kanal Informasi</a:t>
            </a:r>
          </a:p>
        </p:txBody>
      </p:sp>
      <p:sp>
        <p:nvSpPr>
          <p:cNvPr id="4" name="Freeform 3"/>
          <p:cNvSpPr/>
          <p:nvPr/>
        </p:nvSpPr>
        <p:spPr>
          <a:xfrm rot="16200000" flipV="1">
            <a:off x="10550610" y="5216610"/>
            <a:ext cx="1107989" cy="2174789"/>
          </a:xfrm>
          <a:custGeom>
            <a:avLst/>
            <a:gdLst>
              <a:gd name="connsiteX0" fmla="*/ 0 w 4085968"/>
              <a:gd name="connsiteY0" fmla="*/ 0 h 5899045"/>
              <a:gd name="connsiteX1" fmla="*/ 3876696 w 4085968"/>
              <a:gd name="connsiteY1" fmla="*/ 0 h 5899045"/>
              <a:gd name="connsiteX2" fmla="*/ 3881176 w 4085968"/>
              <a:gd name="connsiteY2" fmla="*/ 13241 h 5899045"/>
              <a:gd name="connsiteX3" fmla="*/ 4085968 w 4085968"/>
              <a:gd name="connsiteY3" fmla="*/ 1367815 h 5899045"/>
              <a:gd name="connsiteX4" fmla="*/ 224489 w 4085968"/>
              <a:gd name="connsiteY4" fmla="*/ 5870519 h 5899045"/>
              <a:gd name="connsiteX5" fmla="*/ 0 w 4085968"/>
              <a:gd name="connsiteY5" fmla="*/ 5899045 h 5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5968" h="5899045">
                <a:moveTo>
                  <a:pt x="0" y="0"/>
                </a:moveTo>
                <a:lnTo>
                  <a:pt x="3876696" y="0"/>
                </a:lnTo>
                <a:lnTo>
                  <a:pt x="3881176" y="13241"/>
                </a:lnTo>
                <a:cubicBezTo>
                  <a:pt x="4014269" y="441150"/>
                  <a:pt x="4085968" y="896110"/>
                  <a:pt x="4085968" y="1367815"/>
                </a:cubicBezTo>
                <a:cubicBezTo>
                  <a:pt x="4085968" y="3647724"/>
                  <a:pt x="2411008" y="5536426"/>
                  <a:pt x="224489" y="5870519"/>
                </a:cubicBezTo>
                <a:lnTo>
                  <a:pt x="0" y="589904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5" name="Group 4"/>
          <p:cNvGrpSpPr/>
          <p:nvPr/>
        </p:nvGrpSpPr>
        <p:grpSpPr>
          <a:xfrm>
            <a:off x="696687" y="1194036"/>
            <a:ext cx="1515762" cy="61273"/>
            <a:chOff x="1079155" y="6071288"/>
            <a:chExt cx="6853882" cy="58694"/>
          </a:xfrm>
        </p:grpSpPr>
        <p:sp>
          <p:nvSpPr>
            <p:cNvPr id="6" name="Rectangle 5"/>
            <p:cNvSpPr/>
            <p:nvPr/>
          </p:nvSpPr>
          <p:spPr>
            <a:xfrm rot="5400000">
              <a:off x="3825960" y="3324483"/>
              <a:ext cx="58693" cy="555230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7252902" y="5449847"/>
              <a:ext cx="58692" cy="13015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3695" y="1828139"/>
            <a:ext cx="4275438" cy="753207"/>
            <a:chOff x="766119" y="2224216"/>
            <a:chExt cx="4275438" cy="753207"/>
          </a:xfrm>
        </p:grpSpPr>
        <p:sp>
          <p:nvSpPr>
            <p:cNvPr id="9" name="TextBox 8"/>
            <p:cNvSpPr txBox="1"/>
            <p:nvPr/>
          </p:nvSpPr>
          <p:spPr>
            <a:xfrm>
              <a:off x="766119" y="2224216"/>
              <a:ext cx="4275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Peraturan Terkait Kemdikbud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844280" y="2608091"/>
              <a:ext cx="3532325" cy="369332"/>
              <a:chOff x="844280" y="2668768"/>
              <a:chExt cx="3532325" cy="3693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329081" y="2668768"/>
                <a:ext cx="30475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d-ID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jdih.kemdikbud.go.id</a:t>
                </a:r>
                <a:endParaRPr lang="id-ID" b="1" dirty="0">
                  <a:solidFill>
                    <a:schemeClr val="accent1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80" y="2668768"/>
                <a:ext cx="360000" cy="360000"/>
              </a:xfrm>
              <a:prstGeom prst="rect">
                <a:avLst/>
              </a:prstGeom>
            </p:spPr>
          </p:pic>
        </p:grpSp>
      </p:grpSp>
      <p:grpSp>
        <p:nvGrpSpPr>
          <p:cNvPr id="44" name="Group 43"/>
          <p:cNvGrpSpPr/>
          <p:nvPr/>
        </p:nvGrpSpPr>
        <p:grpSpPr>
          <a:xfrm>
            <a:off x="543695" y="5165869"/>
            <a:ext cx="4275438" cy="1286422"/>
            <a:chOff x="766119" y="5300726"/>
            <a:chExt cx="4275438" cy="1286422"/>
          </a:xfrm>
        </p:grpSpPr>
        <p:grpSp>
          <p:nvGrpSpPr>
            <p:cNvPr id="43" name="Group 42"/>
            <p:cNvGrpSpPr/>
            <p:nvPr/>
          </p:nvGrpSpPr>
          <p:grpSpPr>
            <a:xfrm>
              <a:off x="844280" y="6197384"/>
              <a:ext cx="3882826" cy="389764"/>
              <a:chOff x="844280" y="6363922"/>
              <a:chExt cx="3882826" cy="38976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427934" y="6363922"/>
                <a:ext cx="3299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d-ID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pengaduan@kemdikbud.go.id</a:t>
                </a:r>
                <a:endParaRPr lang="id-ID" b="1" dirty="0">
                  <a:solidFill>
                    <a:schemeClr val="accent1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80" y="6393686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844280" y="5768603"/>
              <a:ext cx="2829795" cy="379727"/>
              <a:chOff x="844280" y="5935141"/>
              <a:chExt cx="2829795" cy="37972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427934" y="5945536"/>
                <a:ext cx="2246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d-ID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0812 976 929</a:t>
                </a:r>
                <a:endParaRPr lang="id-ID" b="1" dirty="0">
                  <a:solidFill>
                    <a:schemeClr val="accent1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80" y="5935141"/>
                <a:ext cx="360000" cy="360000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766119" y="5300726"/>
              <a:ext cx="4275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Posko Pengaduan Itjen Kemdikbud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3695" y="2967839"/>
            <a:ext cx="6341428" cy="1789243"/>
            <a:chOff x="766119" y="3058640"/>
            <a:chExt cx="6341428" cy="1789243"/>
          </a:xfrm>
        </p:grpSpPr>
        <p:sp>
          <p:nvSpPr>
            <p:cNvPr id="11" name="TextBox 10"/>
            <p:cNvSpPr txBox="1"/>
            <p:nvPr/>
          </p:nvSpPr>
          <p:spPr>
            <a:xfrm>
              <a:off x="766119" y="3058640"/>
              <a:ext cx="4275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Unit Layanan Terpadu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44280" y="3383981"/>
              <a:ext cx="6263267" cy="1463902"/>
              <a:chOff x="844280" y="3383981"/>
              <a:chExt cx="6263267" cy="146390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844280" y="3383981"/>
                <a:ext cx="5465710" cy="1463902"/>
                <a:chOff x="844280" y="3813402"/>
                <a:chExt cx="5465710" cy="1463902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844280" y="3813402"/>
                  <a:ext cx="2730942" cy="891595"/>
                  <a:chOff x="844280" y="4023788"/>
                  <a:chExt cx="2730942" cy="891595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329081" y="4023788"/>
                    <a:ext cx="2246141" cy="89159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no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id-ID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021-570 3303</a:t>
                    </a:r>
                  </a:p>
                  <a:p>
                    <a:pPr algn="just">
                      <a:lnSpc>
                        <a:spcPct val="150000"/>
                      </a:lnSpc>
                    </a:pPr>
                    <a:r>
                      <a:rPr lang="id-ID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021-5790 3020</a:t>
                    </a:r>
                  </a:p>
                  <a:p>
                    <a:pPr algn="just">
                      <a:lnSpc>
                        <a:spcPct val="150000"/>
                      </a:lnSpc>
                    </a:pPr>
                    <a:endParaRPr lang="id-ID" dirty="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endParaRPr>
                  </a:p>
                </p:txBody>
              </p:sp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4280" y="4104903"/>
                    <a:ext cx="360000" cy="36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3581334" y="3885185"/>
                  <a:ext cx="2728656" cy="369332"/>
                  <a:chOff x="846566" y="5321422"/>
                  <a:chExt cx="2728656" cy="369332"/>
                </a:xfrm>
              </p:grpSpPr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329081" y="5321422"/>
                    <a:ext cx="224614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id-ID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0812 976 929</a:t>
                    </a:r>
                  </a:p>
                </p:txBody>
              </p:sp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6566" y="5330754"/>
                    <a:ext cx="360000" cy="36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844280" y="4812433"/>
                  <a:ext cx="2730942" cy="464871"/>
                  <a:chOff x="844280" y="4930595"/>
                  <a:chExt cx="2730942" cy="464871"/>
                </a:xfrm>
              </p:grpSpPr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329081" y="4930595"/>
                    <a:ext cx="2246141" cy="46487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id-ID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rPr>
                      <a:t>021-573 3125</a:t>
                    </a:r>
                  </a:p>
                </p:txBody>
              </p:sp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4280" y="4987696"/>
                    <a:ext cx="360000" cy="36000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" name="Group 46"/>
              <p:cNvGrpSpPr/>
              <p:nvPr/>
            </p:nvGrpSpPr>
            <p:grpSpPr>
              <a:xfrm>
                <a:off x="3575222" y="4429832"/>
                <a:ext cx="3532325" cy="369332"/>
                <a:chOff x="996680" y="2619991"/>
                <a:chExt cx="3532325" cy="369332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1481481" y="2619991"/>
                  <a:ext cx="30475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id-ID" dirty="0"/>
                    <a:t>ult.kemdikbud.go.id</a:t>
                  </a:r>
                  <a:endParaRPr lang="id-ID" b="1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6680" y="2619991"/>
                  <a:ext cx="360000" cy="3600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3" name="Group 52"/>
          <p:cNvGrpSpPr/>
          <p:nvPr/>
        </p:nvGrpSpPr>
        <p:grpSpPr>
          <a:xfrm>
            <a:off x="6576193" y="1828139"/>
            <a:ext cx="4808108" cy="3364890"/>
            <a:chOff x="7243849" y="1828139"/>
            <a:chExt cx="4808108" cy="3364890"/>
          </a:xfrm>
        </p:grpSpPr>
        <p:sp>
          <p:nvSpPr>
            <p:cNvPr id="17" name="TextBox 16"/>
            <p:cNvSpPr txBox="1"/>
            <p:nvPr/>
          </p:nvSpPr>
          <p:spPr>
            <a:xfrm>
              <a:off x="7243849" y="1828139"/>
              <a:ext cx="42754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Data Pendidikan Daerah, </a:t>
              </a:r>
              <a:endParaRPr lang="id-ID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r>
                <a:rPr lang="sv-SE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Dana Alokasi Khusus (DAK), dan </a:t>
              </a:r>
              <a:endParaRPr lang="id-ID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r>
                <a:rPr lang="sv-SE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Bantuan Operasional Sekolah (BOS)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5211" y="2773905"/>
              <a:ext cx="4206746" cy="2419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10000"/>
                </a:lnSpc>
              </a:pPr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npd.kemdikbud.go.id</a:t>
              </a:r>
              <a:endParaRPr lang="id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just">
                <a:lnSpc>
                  <a:spcPct val="210000"/>
                </a:lnSpc>
              </a:pPr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simdak.dikdasmen.kemdikbud.go.id</a:t>
              </a:r>
            </a:p>
            <a:p>
              <a:pPr algn="just">
                <a:lnSpc>
                  <a:spcPct val="210000"/>
                </a:lnSpc>
              </a:pPr>
              <a:r>
                <a:rPr lang="en-US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bos.kemdikbud.go.id</a:t>
              </a:r>
            </a:p>
            <a:p>
              <a:pPr algn="just">
                <a:lnSpc>
                  <a:spcPct val="210000"/>
                </a:lnSpc>
              </a:pPr>
              <a:endParaRPr lang="id-ID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3837599" y="2092411"/>
            <a:ext cx="2054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56238" y="3193695"/>
            <a:ext cx="2836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349576" y="5417910"/>
            <a:ext cx="1542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444345" y="2581346"/>
            <a:ext cx="1335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Hasil gambar untuk website icon">
            <a:extLst>
              <a:ext uri="{FF2B5EF4-FFF2-40B4-BE49-F238E27FC236}">
                <a16:creationId xmlns:a16="http://schemas.microsoft.com/office/drawing/2014/main" xmlns="" id="{90F1616C-D6E6-4996-97BE-81562CB66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52" y="3010623"/>
            <a:ext cx="316788" cy="3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asil gambar untuk website icon">
            <a:extLst>
              <a:ext uri="{FF2B5EF4-FFF2-40B4-BE49-F238E27FC236}">
                <a16:creationId xmlns:a16="http://schemas.microsoft.com/office/drawing/2014/main" xmlns="" id="{D9241AD2-2A62-49BF-95CC-F5AF520A9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52" y="3575901"/>
            <a:ext cx="316788" cy="3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asil gambar untuk website icon">
            <a:extLst>
              <a:ext uri="{FF2B5EF4-FFF2-40B4-BE49-F238E27FC236}">
                <a16:creationId xmlns:a16="http://schemas.microsoft.com/office/drawing/2014/main" xmlns="" id="{FD8CDA03-63D6-4DC2-98C2-C638D77AD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52" y="4168209"/>
            <a:ext cx="316788" cy="3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A47CC-E450-4452-A55C-4DEC24ADE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84172"/>
            <a:ext cx="12192000" cy="1119544"/>
          </a:xfrm>
        </p:spPr>
        <p:txBody>
          <a:bodyPr>
            <a:noAutofit/>
          </a:bodyPr>
          <a:lstStyle/>
          <a:p>
            <a:pPr algn="ctr"/>
            <a:r>
              <a:rPr lang="en-ID" sz="6600" dirty="0">
                <a:latin typeface="Aharoni" panose="02010803020104030203" pitchFamily="2" charset="-79"/>
                <a:cs typeface="Aharoni" panose="02010803020104030203" pitchFamily="2" charset="-79"/>
              </a:rPr>
              <a:t>TERIMA KASIH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2D1E19-6BDD-4D32-89F7-199BBD2E2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93" y="1364128"/>
            <a:ext cx="1662813" cy="1177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C0479D-9401-4F6D-812C-5842981C0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38" y="5191155"/>
            <a:ext cx="1157528" cy="368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6E37E3-24CD-49C8-9AFC-31B1119D8C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90" y="4690924"/>
            <a:ext cx="1408430" cy="478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47AF145-5FA7-432D-A050-AC57EC6C4C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29" y="4734982"/>
            <a:ext cx="1223878" cy="654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0C9D9A-9578-4FC4-B3D8-A06110DE56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03" y="4646819"/>
            <a:ext cx="748895" cy="787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0BCC3E-C7DA-4332-920E-FD5E406B48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56" y="4704538"/>
            <a:ext cx="827386" cy="824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EAB7062-03ED-4853-B50F-45BB4CD0CF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34" y="4690924"/>
            <a:ext cx="827386" cy="78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76007" y="503339"/>
            <a:ext cx="1853967" cy="18707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07A7778-6EAD-4ED8-A831-9EC887BACADD}"/>
              </a:ext>
            </a:extLst>
          </p:cNvPr>
          <p:cNvSpPr/>
          <p:nvPr/>
        </p:nvSpPr>
        <p:spPr>
          <a:xfrm>
            <a:off x="356409" y="583146"/>
            <a:ext cx="3907229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MANFAAT KEBIJAKAN</a:t>
            </a:r>
            <a:endParaRPr lang="id-I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7A7778-6EAD-4ED8-A831-9EC887BACADD}"/>
              </a:ext>
            </a:extLst>
          </p:cNvPr>
          <p:cNvSpPr/>
          <p:nvPr/>
        </p:nvSpPr>
        <p:spPr>
          <a:xfrm>
            <a:off x="5234730" y="951879"/>
            <a:ext cx="1719743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Pendidikan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Berbasis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Zonasi</a:t>
            </a:r>
            <a:endParaRPr lang="id-ID" sz="2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7" name="Graphic 76" descr="Classroom">
            <a:extLst>
              <a:ext uri="{FF2B5EF4-FFF2-40B4-BE49-F238E27FC236}">
                <a16:creationId xmlns:a16="http://schemas.microsoft.com/office/drawing/2014/main" xmlns="" id="{41BE6E8C-0784-46D3-A82F-4B05A8172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44688" y="3309755"/>
            <a:ext cx="573114" cy="573114"/>
          </a:xfrm>
          <a:prstGeom prst="rect">
            <a:avLst/>
          </a:prstGeom>
        </p:spPr>
      </p:pic>
      <p:pic>
        <p:nvPicPr>
          <p:cNvPr id="8" name="Graphic 24" descr="Handshake">
            <a:extLst>
              <a:ext uri="{FF2B5EF4-FFF2-40B4-BE49-F238E27FC236}">
                <a16:creationId xmlns:a16="http://schemas.microsoft.com/office/drawing/2014/main" xmlns="" id="{E5A99D61-2B1C-4700-B0E8-8555FE44FE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81852" y="3289948"/>
            <a:ext cx="610933" cy="610933"/>
          </a:xfrm>
          <a:prstGeom prst="rect">
            <a:avLst/>
          </a:prstGeom>
        </p:spPr>
      </p:pic>
      <p:pic>
        <p:nvPicPr>
          <p:cNvPr id="9" name="Graphic 21" descr="Customer review RTL">
            <a:extLst>
              <a:ext uri="{FF2B5EF4-FFF2-40B4-BE49-F238E27FC236}">
                <a16:creationId xmlns:a16="http://schemas.microsoft.com/office/drawing/2014/main" xmlns="" id="{4FA0E5E9-57DF-494E-BFA8-8620354773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390850" y="3306960"/>
            <a:ext cx="522545" cy="522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C419927-3CFC-4F7A-8962-3CE95CD301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38" y="3263032"/>
            <a:ext cx="521758" cy="521758"/>
          </a:xfrm>
          <a:prstGeom prst="rect">
            <a:avLst/>
          </a:prstGeom>
        </p:spPr>
      </p:pic>
      <p:pic>
        <p:nvPicPr>
          <p:cNvPr id="11" name="Graphic 3" descr="Money">
            <a:extLst>
              <a:ext uri="{FF2B5EF4-FFF2-40B4-BE49-F238E27FC236}">
                <a16:creationId xmlns:a16="http://schemas.microsoft.com/office/drawing/2014/main" xmlns="" id="{494D2CF4-0062-4ABB-9A8A-3CC9A8DFBF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447335" y="3263032"/>
            <a:ext cx="565686" cy="565686"/>
          </a:xfrm>
          <a:prstGeom prst="rect">
            <a:avLst/>
          </a:prstGeom>
        </p:spPr>
      </p:pic>
      <p:pic>
        <p:nvPicPr>
          <p:cNvPr id="12" name="Graphic 37" descr="Professor">
            <a:extLst>
              <a:ext uri="{FF2B5EF4-FFF2-40B4-BE49-F238E27FC236}">
                <a16:creationId xmlns:a16="http://schemas.microsoft.com/office/drawing/2014/main" xmlns="" id="{8516378D-675B-47FF-9755-57C00EC314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861242" y="3251032"/>
            <a:ext cx="631837" cy="631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D1F2211-9414-4552-9533-8A128828FD4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11510573" y="154620"/>
            <a:ext cx="534492" cy="5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77880-6CEE-4D31-BDE6-0A9C442FC94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7635953" y="2389206"/>
            <a:ext cx="1091482" cy="2327702"/>
          </a:xfrm>
          <a:custGeom>
            <a:avLst/>
            <a:gdLst>
              <a:gd name="T0" fmla="*/ 89 w 6408"/>
              <a:gd name="T1" fmla="*/ 13555 h 13673"/>
              <a:gd name="T2" fmla="*/ 225 w 6408"/>
              <a:gd name="T3" fmla="*/ 13477 h 13673"/>
              <a:gd name="T4" fmla="*/ 351 w 6408"/>
              <a:gd name="T5" fmla="*/ 13337 h 13673"/>
              <a:gd name="T6" fmla="*/ 506 w 6408"/>
              <a:gd name="T7" fmla="*/ 13062 h 13673"/>
              <a:gd name="T8" fmla="*/ 546 w 6408"/>
              <a:gd name="T9" fmla="*/ 12913 h 13673"/>
              <a:gd name="T10" fmla="*/ 552 w 6408"/>
              <a:gd name="T11" fmla="*/ 12601 h 13673"/>
              <a:gd name="T12" fmla="*/ 478 w 6408"/>
              <a:gd name="T13" fmla="*/ 12263 h 13673"/>
              <a:gd name="T14" fmla="*/ 265 w 6408"/>
              <a:gd name="T15" fmla="*/ 11703 h 13673"/>
              <a:gd name="T16" fmla="*/ 153 w 6408"/>
              <a:gd name="T17" fmla="*/ 11391 h 13673"/>
              <a:gd name="T18" fmla="*/ 75 w 6408"/>
              <a:gd name="T19" fmla="*/ 11064 h 13673"/>
              <a:gd name="T20" fmla="*/ 8 w 6408"/>
              <a:gd name="T21" fmla="*/ 10488 h 13673"/>
              <a:gd name="T22" fmla="*/ 7 w 6408"/>
              <a:gd name="T23" fmla="*/ 9911 h 13673"/>
              <a:gd name="T24" fmla="*/ 96 w 6408"/>
              <a:gd name="T25" fmla="*/ 9224 h 13673"/>
              <a:gd name="T26" fmla="*/ 289 w 6408"/>
              <a:gd name="T27" fmla="*/ 8563 h 13673"/>
              <a:gd name="T28" fmla="*/ 562 w 6408"/>
              <a:gd name="T29" fmla="*/ 7986 h 13673"/>
              <a:gd name="T30" fmla="*/ 746 w 6408"/>
              <a:gd name="T31" fmla="*/ 7695 h 13673"/>
              <a:gd name="T32" fmla="*/ 956 w 6408"/>
              <a:gd name="T33" fmla="*/ 7421 h 13673"/>
              <a:gd name="T34" fmla="*/ 1192 w 6408"/>
              <a:gd name="T35" fmla="*/ 7165 h 13673"/>
              <a:gd name="T36" fmla="*/ 2082 w 6408"/>
              <a:gd name="T37" fmla="*/ 6288 h 13673"/>
              <a:gd name="T38" fmla="*/ 2619 w 6408"/>
              <a:gd name="T39" fmla="*/ 5711 h 13673"/>
              <a:gd name="T40" fmla="*/ 3102 w 6408"/>
              <a:gd name="T41" fmla="*/ 5095 h 13673"/>
              <a:gd name="T42" fmla="*/ 3426 w 6408"/>
              <a:gd name="T43" fmla="*/ 4569 h 13673"/>
              <a:gd name="T44" fmla="*/ 3600 w 6408"/>
              <a:gd name="T45" fmla="*/ 4211 h 13673"/>
              <a:gd name="T46" fmla="*/ 3746 w 6408"/>
              <a:gd name="T47" fmla="*/ 3832 h 13673"/>
              <a:gd name="T48" fmla="*/ 3860 w 6408"/>
              <a:gd name="T49" fmla="*/ 3429 h 13673"/>
              <a:gd name="T50" fmla="*/ 3938 w 6408"/>
              <a:gd name="T51" fmla="*/ 2998 h 13673"/>
              <a:gd name="T52" fmla="*/ 3978 w 6408"/>
              <a:gd name="T53" fmla="*/ 2540 h 13673"/>
              <a:gd name="T54" fmla="*/ 3977 w 6408"/>
              <a:gd name="T55" fmla="*/ 2049 h 13673"/>
              <a:gd name="T56" fmla="*/ 3930 w 6408"/>
              <a:gd name="T57" fmla="*/ 1524 h 13673"/>
              <a:gd name="T58" fmla="*/ 3835 w 6408"/>
              <a:gd name="T59" fmla="*/ 962 h 13673"/>
              <a:gd name="T60" fmla="*/ 3689 w 6408"/>
              <a:gd name="T61" fmla="*/ 362 h 13673"/>
              <a:gd name="T62" fmla="*/ 3591 w 6408"/>
              <a:gd name="T63" fmla="*/ 26 h 13673"/>
              <a:gd name="T64" fmla="*/ 3703 w 6408"/>
              <a:gd name="T65" fmla="*/ 169 h 13673"/>
              <a:gd name="T66" fmla="*/ 3964 w 6408"/>
              <a:gd name="T67" fmla="*/ 419 h 13673"/>
              <a:gd name="T68" fmla="*/ 4304 w 6408"/>
              <a:gd name="T69" fmla="*/ 847 h 13673"/>
              <a:gd name="T70" fmla="*/ 4714 w 6408"/>
              <a:gd name="T71" fmla="*/ 1447 h 13673"/>
              <a:gd name="T72" fmla="*/ 5061 w 6408"/>
              <a:gd name="T73" fmla="*/ 2034 h 13673"/>
              <a:gd name="T74" fmla="*/ 5478 w 6408"/>
              <a:gd name="T75" fmla="*/ 2881 h 13673"/>
              <a:gd name="T76" fmla="*/ 5823 w 6408"/>
              <a:gd name="T77" fmla="*/ 3769 h 13673"/>
              <a:gd name="T78" fmla="*/ 6092 w 6408"/>
              <a:gd name="T79" fmla="*/ 4691 h 13673"/>
              <a:gd name="T80" fmla="*/ 6281 w 6408"/>
              <a:gd name="T81" fmla="*/ 5635 h 13673"/>
              <a:gd name="T82" fmla="*/ 6387 w 6408"/>
              <a:gd name="T83" fmla="*/ 6590 h 13673"/>
              <a:gd name="T84" fmla="*/ 6404 w 6408"/>
              <a:gd name="T85" fmla="*/ 7549 h 13673"/>
              <a:gd name="T86" fmla="*/ 6328 w 6408"/>
              <a:gd name="T87" fmla="*/ 8500 h 13673"/>
              <a:gd name="T88" fmla="*/ 6153 w 6408"/>
              <a:gd name="T89" fmla="*/ 9434 h 13673"/>
              <a:gd name="T90" fmla="*/ 5922 w 6408"/>
              <a:gd name="T91" fmla="*/ 10213 h 13673"/>
              <a:gd name="T92" fmla="*/ 5749 w 6408"/>
              <a:gd name="T93" fmla="*/ 10654 h 13673"/>
              <a:gd name="T94" fmla="*/ 5543 w 6408"/>
              <a:gd name="T95" fmla="*/ 11078 h 13673"/>
              <a:gd name="T96" fmla="*/ 5306 w 6408"/>
              <a:gd name="T97" fmla="*/ 11482 h 13673"/>
              <a:gd name="T98" fmla="*/ 5037 w 6408"/>
              <a:gd name="T99" fmla="*/ 11863 h 13673"/>
              <a:gd name="T100" fmla="*/ 4736 w 6408"/>
              <a:gd name="T101" fmla="*/ 12217 h 13673"/>
              <a:gd name="T102" fmla="*/ 4404 w 6408"/>
              <a:gd name="T103" fmla="*/ 12542 h 13673"/>
              <a:gd name="T104" fmla="*/ 4041 w 6408"/>
              <a:gd name="T105" fmla="*/ 12834 h 13673"/>
              <a:gd name="T106" fmla="*/ 3646 w 6408"/>
              <a:gd name="T107" fmla="*/ 13088 h 13673"/>
              <a:gd name="T108" fmla="*/ 3221 w 6408"/>
              <a:gd name="T109" fmla="*/ 13303 h 13673"/>
              <a:gd name="T110" fmla="*/ 2923 w 6408"/>
              <a:gd name="T111" fmla="*/ 13421 h 13673"/>
              <a:gd name="T112" fmla="*/ 2397 w 6408"/>
              <a:gd name="T113" fmla="*/ 13567 h 13673"/>
              <a:gd name="T114" fmla="*/ 1714 w 6408"/>
              <a:gd name="T115" fmla="*/ 13659 h 13673"/>
              <a:gd name="T116" fmla="*/ 1021 w 6408"/>
              <a:gd name="T117" fmla="*/ 13664 h 13673"/>
              <a:gd name="T118" fmla="*/ 327 w 6408"/>
              <a:gd name="T119" fmla="*/ 13601 h 13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408" h="13673">
                <a:moveTo>
                  <a:pt x="32" y="13558"/>
                </a:moveTo>
                <a:lnTo>
                  <a:pt x="32" y="13558"/>
                </a:lnTo>
                <a:lnTo>
                  <a:pt x="41" y="13559"/>
                </a:lnTo>
                <a:lnTo>
                  <a:pt x="51" y="13559"/>
                </a:lnTo>
                <a:lnTo>
                  <a:pt x="60" y="13559"/>
                </a:lnTo>
                <a:lnTo>
                  <a:pt x="70" y="13559"/>
                </a:lnTo>
                <a:lnTo>
                  <a:pt x="89" y="13555"/>
                </a:lnTo>
                <a:lnTo>
                  <a:pt x="108" y="13550"/>
                </a:lnTo>
                <a:lnTo>
                  <a:pt x="127" y="13543"/>
                </a:lnTo>
                <a:lnTo>
                  <a:pt x="147" y="13533"/>
                </a:lnTo>
                <a:lnTo>
                  <a:pt x="167" y="13522"/>
                </a:lnTo>
                <a:lnTo>
                  <a:pt x="186" y="13509"/>
                </a:lnTo>
                <a:lnTo>
                  <a:pt x="206" y="13494"/>
                </a:lnTo>
                <a:lnTo>
                  <a:pt x="225" y="13477"/>
                </a:lnTo>
                <a:lnTo>
                  <a:pt x="243" y="13460"/>
                </a:lnTo>
                <a:lnTo>
                  <a:pt x="262" y="13442"/>
                </a:lnTo>
                <a:lnTo>
                  <a:pt x="280" y="13422"/>
                </a:lnTo>
                <a:lnTo>
                  <a:pt x="298" y="13402"/>
                </a:lnTo>
                <a:lnTo>
                  <a:pt x="316" y="13381"/>
                </a:lnTo>
                <a:lnTo>
                  <a:pt x="333" y="13359"/>
                </a:lnTo>
                <a:lnTo>
                  <a:pt x="351" y="13337"/>
                </a:lnTo>
                <a:lnTo>
                  <a:pt x="367" y="13314"/>
                </a:lnTo>
                <a:lnTo>
                  <a:pt x="398" y="13268"/>
                </a:lnTo>
                <a:lnTo>
                  <a:pt x="426" y="13222"/>
                </a:lnTo>
                <a:lnTo>
                  <a:pt x="451" y="13178"/>
                </a:lnTo>
                <a:lnTo>
                  <a:pt x="473" y="13136"/>
                </a:lnTo>
                <a:lnTo>
                  <a:pt x="492" y="13096"/>
                </a:lnTo>
                <a:lnTo>
                  <a:pt x="506" y="13062"/>
                </a:lnTo>
                <a:lnTo>
                  <a:pt x="517" y="13033"/>
                </a:lnTo>
                <a:lnTo>
                  <a:pt x="517" y="13033"/>
                </a:lnTo>
                <a:lnTo>
                  <a:pt x="524" y="13010"/>
                </a:lnTo>
                <a:lnTo>
                  <a:pt x="531" y="12986"/>
                </a:lnTo>
                <a:lnTo>
                  <a:pt x="536" y="12962"/>
                </a:lnTo>
                <a:lnTo>
                  <a:pt x="541" y="12937"/>
                </a:lnTo>
                <a:lnTo>
                  <a:pt x="546" y="12913"/>
                </a:lnTo>
                <a:lnTo>
                  <a:pt x="550" y="12890"/>
                </a:lnTo>
                <a:lnTo>
                  <a:pt x="555" y="12842"/>
                </a:lnTo>
                <a:lnTo>
                  <a:pt x="559" y="12794"/>
                </a:lnTo>
                <a:lnTo>
                  <a:pt x="560" y="12745"/>
                </a:lnTo>
                <a:lnTo>
                  <a:pt x="560" y="12697"/>
                </a:lnTo>
                <a:lnTo>
                  <a:pt x="557" y="12649"/>
                </a:lnTo>
                <a:lnTo>
                  <a:pt x="552" y="12601"/>
                </a:lnTo>
                <a:lnTo>
                  <a:pt x="546" y="12552"/>
                </a:lnTo>
                <a:lnTo>
                  <a:pt x="538" y="12503"/>
                </a:lnTo>
                <a:lnTo>
                  <a:pt x="529" y="12455"/>
                </a:lnTo>
                <a:lnTo>
                  <a:pt x="518" y="12407"/>
                </a:lnTo>
                <a:lnTo>
                  <a:pt x="505" y="12359"/>
                </a:lnTo>
                <a:lnTo>
                  <a:pt x="492" y="12311"/>
                </a:lnTo>
                <a:lnTo>
                  <a:pt x="478" y="12263"/>
                </a:lnTo>
                <a:lnTo>
                  <a:pt x="462" y="12215"/>
                </a:lnTo>
                <a:lnTo>
                  <a:pt x="446" y="12167"/>
                </a:lnTo>
                <a:lnTo>
                  <a:pt x="430" y="12120"/>
                </a:lnTo>
                <a:lnTo>
                  <a:pt x="412" y="12073"/>
                </a:lnTo>
                <a:lnTo>
                  <a:pt x="377" y="11978"/>
                </a:lnTo>
                <a:lnTo>
                  <a:pt x="340" y="11886"/>
                </a:lnTo>
                <a:lnTo>
                  <a:pt x="265" y="11703"/>
                </a:lnTo>
                <a:lnTo>
                  <a:pt x="230" y="11613"/>
                </a:lnTo>
                <a:lnTo>
                  <a:pt x="214" y="11570"/>
                </a:lnTo>
                <a:lnTo>
                  <a:pt x="198" y="11526"/>
                </a:lnTo>
                <a:lnTo>
                  <a:pt x="198" y="11526"/>
                </a:lnTo>
                <a:lnTo>
                  <a:pt x="183" y="11481"/>
                </a:lnTo>
                <a:lnTo>
                  <a:pt x="168" y="11436"/>
                </a:lnTo>
                <a:lnTo>
                  <a:pt x="153" y="11391"/>
                </a:lnTo>
                <a:lnTo>
                  <a:pt x="140" y="11345"/>
                </a:lnTo>
                <a:lnTo>
                  <a:pt x="128" y="11298"/>
                </a:lnTo>
                <a:lnTo>
                  <a:pt x="116" y="11252"/>
                </a:lnTo>
                <a:lnTo>
                  <a:pt x="105" y="11206"/>
                </a:lnTo>
                <a:lnTo>
                  <a:pt x="94" y="11159"/>
                </a:lnTo>
                <a:lnTo>
                  <a:pt x="84" y="11111"/>
                </a:lnTo>
                <a:lnTo>
                  <a:pt x="75" y="11064"/>
                </a:lnTo>
                <a:lnTo>
                  <a:pt x="66" y="11017"/>
                </a:lnTo>
                <a:lnTo>
                  <a:pt x="58" y="10969"/>
                </a:lnTo>
                <a:lnTo>
                  <a:pt x="44" y="10874"/>
                </a:lnTo>
                <a:lnTo>
                  <a:pt x="32" y="10777"/>
                </a:lnTo>
                <a:lnTo>
                  <a:pt x="22" y="10681"/>
                </a:lnTo>
                <a:lnTo>
                  <a:pt x="14" y="10584"/>
                </a:lnTo>
                <a:lnTo>
                  <a:pt x="8" y="10488"/>
                </a:lnTo>
                <a:lnTo>
                  <a:pt x="3" y="10391"/>
                </a:lnTo>
                <a:lnTo>
                  <a:pt x="1" y="10295"/>
                </a:lnTo>
                <a:lnTo>
                  <a:pt x="0" y="10199"/>
                </a:lnTo>
                <a:lnTo>
                  <a:pt x="1" y="10104"/>
                </a:lnTo>
                <a:lnTo>
                  <a:pt x="3" y="10009"/>
                </a:lnTo>
                <a:lnTo>
                  <a:pt x="3" y="10009"/>
                </a:lnTo>
                <a:lnTo>
                  <a:pt x="7" y="9911"/>
                </a:lnTo>
                <a:lnTo>
                  <a:pt x="14" y="9811"/>
                </a:lnTo>
                <a:lnTo>
                  <a:pt x="22" y="9713"/>
                </a:lnTo>
                <a:lnTo>
                  <a:pt x="33" y="9614"/>
                </a:lnTo>
                <a:lnTo>
                  <a:pt x="45" y="9516"/>
                </a:lnTo>
                <a:lnTo>
                  <a:pt x="60" y="9418"/>
                </a:lnTo>
                <a:lnTo>
                  <a:pt x="77" y="9321"/>
                </a:lnTo>
                <a:lnTo>
                  <a:pt x="96" y="9224"/>
                </a:lnTo>
                <a:lnTo>
                  <a:pt x="117" y="9127"/>
                </a:lnTo>
                <a:lnTo>
                  <a:pt x="140" y="9032"/>
                </a:lnTo>
                <a:lnTo>
                  <a:pt x="167" y="8936"/>
                </a:lnTo>
                <a:lnTo>
                  <a:pt x="194" y="8842"/>
                </a:lnTo>
                <a:lnTo>
                  <a:pt x="224" y="8748"/>
                </a:lnTo>
                <a:lnTo>
                  <a:pt x="255" y="8656"/>
                </a:lnTo>
                <a:lnTo>
                  <a:pt x="289" y="8563"/>
                </a:lnTo>
                <a:lnTo>
                  <a:pt x="325" y="8472"/>
                </a:lnTo>
                <a:lnTo>
                  <a:pt x="364" y="8381"/>
                </a:lnTo>
                <a:lnTo>
                  <a:pt x="404" y="8292"/>
                </a:lnTo>
                <a:lnTo>
                  <a:pt x="446" y="8203"/>
                </a:lnTo>
                <a:lnTo>
                  <a:pt x="490" y="8116"/>
                </a:lnTo>
                <a:lnTo>
                  <a:pt x="538" y="8029"/>
                </a:lnTo>
                <a:lnTo>
                  <a:pt x="562" y="7986"/>
                </a:lnTo>
                <a:lnTo>
                  <a:pt x="586" y="7944"/>
                </a:lnTo>
                <a:lnTo>
                  <a:pt x="612" y="7901"/>
                </a:lnTo>
                <a:lnTo>
                  <a:pt x="637" y="7860"/>
                </a:lnTo>
                <a:lnTo>
                  <a:pt x="663" y="7818"/>
                </a:lnTo>
                <a:lnTo>
                  <a:pt x="690" y="7777"/>
                </a:lnTo>
                <a:lnTo>
                  <a:pt x="718" y="7737"/>
                </a:lnTo>
                <a:lnTo>
                  <a:pt x="746" y="7695"/>
                </a:lnTo>
                <a:lnTo>
                  <a:pt x="774" y="7655"/>
                </a:lnTo>
                <a:lnTo>
                  <a:pt x="803" y="7615"/>
                </a:lnTo>
                <a:lnTo>
                  <a:pt x="832" y="7576"/>
                </a:lnTo>
                <a:lnTo>
                  <a:pt x="862" y="7536"/>
                </a:lnTo>
                <a:lnTo>
                  <a:pt x="893" y="7497"/>
                </a:lnTo>
                <a:lnTo>
                  <a:pt x="924" y="7459"/>
                </a:lnTo>
                <a:lnTo>
                  <a:pt x="956" y="7421"/>
                </a:lnTo>
                <a:lnTo>
                  <a:pt x="988" y="7384"/>
                </a:lnTo>
                <a:lnTo>
                  <a:pt x="1020" y="7346"/>
                </a:lnTo>
                <a:lnTo>
                  <a:pt x="1054" y="7309"/>
                </a:lnTo>
                <a:lnTo>
                  <a:pt x="1088" y="7272"/>
                </a:lnTo>
                <a:lnTo>
                  <a:pt x="1122" y="7237"/>
                </a:lnTo>
                <a:lnTo>
                  <a:pt x="1156" y="7201"/>
                </a:lnTo>
                <a:lnTo>
                  <a:pt x="1192" y="7165"/>
                </a:lnTo>
                <a:lnTo>
                  <a:pt x="1192" y="7165"/>
                </a:lnTo>
                <a:lnTo>
                  <a:pt x="1354" y="7005"/>
                </a:lnTo>
                <a:lnTo>
                  <a:pt x="1517" y="6847"/>
                </a:lnTo>
                <a:lnTo>
                  <a:pt x="1680" y="6688"/>
                </a:lnTo>
                <a:lnTo>
                  <a:pt x="1842" y="6529"/>
                </a:lnTo>
                <a:lnTo>
                  <a:pt x="2003" y="6369"/>
                </a:lnTo>
                <a:lnTo>
                  <a:pt x="2082" y="6288"/>
                </a:lnTo>
                <a:lnTo>
                  <a:pt x="2162" y="6208"/>
                </a:lnTo>
                <a:lnTo>
                  <a:pt x="2240" y="6127"/>
                </a:lnTo>
                <a:lnTo>
                  <a:pt x="2318" y="6044"/>
                </a:lnTo>
                <a:lnTo>
                  <a:pt x="2394" y="5962"/>
                </a:lnTo>
                <a:lnTo>
                  <a:pt x="2471" y="5879"/>
                </a:lnTo>
                <a:lnTo>
                  <a:pt x="2546" y="5796"/>
                </a:lnTo>
                <a:lnTo>
                  <a:pt x="2619" y="5711"/>
                </a:lnTo>
                <a:lnTo>
                  <a:pt x="2693" y="5626"/>
                </a:lnTo>
                <a:lnTo>
                  <a:pt x="2764" y="5540"/>
                </a:lnTo>
                <a:lnTo>
                  <a:pt x="2835" y="5453"/>
                </a:lnTo>
                <a:lnTo>
                  <a:pt x="2904" y="5365"/>
                </a:lnTo>
                <a:lnTo>
                  <a:pt x="2971" y="5276"/>
                </a:lnTo>
                <a:lnTo>
                  <a:pt x="3038" y="5185"/>
                </a:lnTo>
                <a:lnTo>
                  <a:pt x="3102" y="5095"/>
                </a:lnTo>
                <a:lnTo>
                  <a:pt x="3166" y="5002"/>
                </a:lnTo>
                <a:lnTo>
                  <a:pt x="3226" y="4908"/>
                </a:lnTo>
                <a:lnTo>
                  <a:pt x="3286" y="4813"/>
                </a:lnTo>
                <a:lnTo>
                  <a:pt x="3344" y="4717"/>
                </a:lnTo>
                <a:lnTo>
                  <a:pt x="3372" y="4667"/>
                </a:lnTo>
                <a:lnTo>
                  <a:pt x="3399" y="4619"/>
                </a:lnTo>
                <a:lnTo>
                  <a:pt x="3426" y="4569"/>
                </a:lnTo>
                <a:lnTo>
                  <a:pt x="3452" y="4520"/>
                </a:lnTo>
                <a:lnTo>
                  <a:pt x="3478" y="4469"/>
                </a:lnTo>
                <a:lnTo>
                  <a:pt x="3504" y="4418"/>
                </a:lnTo>
                <a:lnTo>
                  <a:pt x="3529" y="4367"/>
                </a:lnTo>
                <a:lnTo>
                  <a:pt x="3554" y="4316"/>
                </a:lnTo>
                <a:lnTo>
                  <a:pt x="3577" y="4263"/>
                </a:lnTo>
                <a:lnTo>
                  <a:pt x="3600" y="4211"/>
                </a:lnTo>
                <a:lnTo>
                  <a:pt x="3623" y="4159"/>
                </a:lnTo>
                <a:lnTo>
                  <a:pt x="3645" y="4105"/>
                </a:lnTo>
                <a:lnTo>
                  <a:pt x="3666" y="4051"/>
                </a:lnTo>
                <a:lnTo>
                  <a:pt x="3688" y="3997"/>
                </a:lnTo>
                <a:lnTo>
                  <a:pt x="3708" y="3942"/>
                </a:lnTo>
                <a:lnTo>
                  <a:pt x="3727" y="3887"/>
                </a:lnTo>
                <a:lnTo>
                  <a:pt x="3746" y="3832"/>
                </a:lnTo>
                <a:lnTo>
                  <a:pt x="3764" y="3776"/>
                </a:lnTo>
                <a:lnTo>
                  <a:pt x="3782" y="3719"/>
                </a:lnTo>
                <a:lnTo>
                  <a:pt x="3799" y="3662"/>
                </a:lnTo>
                <a:lnTo>
                  <a:pt x="3815" y="3605"/>
                </a:lnTo>
                <a:lnTo>
                  <a:pt x="3830" y="3546"/>
                </a:lnTo>
                <a:lnTo>
                  <a:pt x="3845" y="3488"/>
                </a:lnTo>
                <a:lnTo>
                  <a:pt x="3860" y="3429"/>
                </a:lnTo>
                <a:lnTo>
                  <a:pt x="3874" y="3368"/>
                </a:lnTo>
                <a:lnTo>
                  <a:pt x="3886" y="3308"/>
                </a:lnTo>
                <a:lnTo>
                  <a:pt x="3898" y="3248"/>
                </a:lnTo>
                <a:lnTo>
                  <a:pt x="3909" y="3186"/>
                </a:lnTo>
                <a:lnTo>
                  <a:pt x="3920" y="3124"/>
                </a:lnTo>
                <a:lnTo>
                  <a:pt x="3930" y="3062"/>
                </a:lnTo>
                <a:lnTo>
                  <a:pt x="3938" y="2998"/>
                </a:lnTo>
                <a:lnTo>
                  <a:pt x="3947" y="2935"/>
                </a:lnTo>
                <a:lnTo>
                  <a:pt x="3954" y="2870"/>
                </a:lnTo>
                <a:lnTo>
                  <a:pt x="3960" y="2805"/>
                </a:lnTo>
                <a:lnTo>
                  <a:pt x="3966" y="2740"/>
                </a:lnTo>
                <a:lnTo>
                  <a:pt x="3971" y="2673"/>
                </a:lnTo>
                <a:lnTo>
                  <a:pt x="3975" y="2607"/>
                </a:lnTo>
                <a:lnTo>
                  <a:pt x="3978" y="2540"/>
                </a:lnTo>
                <a:lnTo>
                  <a:pt x="3981" y="2471"/>
                </a:lnTo>
                <a:lnTo>
                  <a:pt x="3982" y="2403"/>
                </a:lnTo>
                <a:lnTo>
                  <a:pt x="3983" y="2334"/>
                </a:lnTo>
                <a:lnTo>
                  <a:pt x="3983" y="2263"/>
                </a:lnTo>
                <a:lnTo>
                  <a:pt x="3982" y="2193"/>
                </a:lnTo>
                <a:lnTo>
                  <a:pt x="3980" y="2121"/>
                </a:lnTo>
                <a:lnTo>
                  <a:pt x="3977" y="2049"/>
                </a:lnTo>
                <a:lnTo>
                  <a:pt x="3973" y="1976"/>
                </a:lnTo>
                <a:lnTo>
                  <a:pt x="3968" y="1902"/>
                </a:lnTo>
                <a:lnTo>
                  <a:pt x="3963" y="1828"/>
                </a:lnTo>
                <a:lnTo>
                  <a:pt x="3956" y="1753"/>
                </a:lnTo>
                <a:lnTo>
                  <a:pt x="3948" y="1678"/>
                </a:lnTo>
                <a:lnTo>
                  <a:pt x="3940" y="1601"/>
                </a:lnTo>
                <a:lnTo>
                  <a:pt x="3930" y="1524"/>
                </a:lnTo>
                <a:lnTo>
                  <a:pt x="3920" y="1446"/>
                </a:lnTo>
                <a:lnTo>
                  <a:pt x="3909" y="1367"/>
                </a:lnTo>
                <a:lnTo>
                  <a:pt x="3896" y="1288"/>
                </a:lnTo>
                <a:lnTo>
                  <a:pt x="3883" y="1207"/>
                </a:lnTo>
                <a:lnTo>
                  <a:pt x="3868" y="1127"/>
                </a:lnTo>
                <a:lnTo>
                  <a:pt x="3852" y="1044"/>
                </a:lnTo>
                <a:lnTo>
                  <a:pt x="3835" y="962"/>
                </a:lnTo>
                <a:lnTo>
                  <a:pt x="3817" y="878"/>
                </a:lnTo>
                <a:lnTo>
                  <a:pt x="3799" y="795"/>
                </a:lnTo>
                <a:lnTo>
                  <a:pt x="3779" y="709"/>
                </a:lnTo>
                <a:lnTo>
                  <a:pt x="3758" y="624"/>
                </a:lnTo>
                <a:lnTo>
                  <a:pt x="3736" y="538"/>
                </a:lnTo>
                <a:lnTo>
                  <a:pt x="3713" y="450"/>
                </a:lnTo>
                <a:lnTo>
                  <a:pt x="3689" y="362"/>
                </a:lnTo>
                <a:lnTo>
                  <a:pt x="3663" y="272"/>
                </a:lnTo>
                <a:lnTo>
                  <a:pt x="3637" y="183"/>
                </a:lnTo>
                <a:lnTo>
                  <a:pt x="3609" y="91"/>
                </a:lnTo>
                <a:lnTo>
                  <a:pt x="3581" y="0"/>
                </a:lnTo>
                <a:lnTo>
                  <a:pt x="3581" y="0"/>
                </a:lnTo>
                <a:lnTo>
                  <a:pt x="3586" y="13"/>
                </a:lnTo>
                <a:lnTo>
                  <a:pt x="3591" y="26"/>
                </a:lnTo>
                <a:lnTo>
                  <a:pt x="3599" y="39"/>
                </a:lnTo>
                <a:lnTo>
                  <a:pt x="3607" y="53"/>
                </a:lnTo>
                <a:lnTo>
                  <a:pt x="3616" y="67"/>
                </a:lnTo>
                <a:lnTo>
                  <a:pt x="3626" y="81"/>
                </a:lnTo>
                <a:lnTo>
                  <a:pt x="3649" y="110"/>
                </a:lnTo>
                <a:lnTo>
                  <a:pt x="3674" y="140"/>
                </a:lnTo>
                <a:lnTo>
                  <a:pt x="3703" y="169"/>
                </a:lnTo>
                <a:lnTo>
                  <a:pt x="3733" y="200"/>
                </a:lnTo>
                <a:lnTo>
                  <a:pt x="3764" y="230"/>
                </a:lnTo>
                <a:lnTo>
                  <a:pt x="3827" y="288"/>
                </a:lnTo>
                <a:lnTo>
                  <a:pt x="3888" y="344"/>
                </a:lnTo>
                <a:lnTo>
                  <a:pt x="3916" y="371"/>
                </a:lnTo>
                <a:lnTo>
                  <a:pt x="3941" y="395"/>
                </a:lnTo>
                <a:lnTo>
                  <a:pt x="3964" y="419"/>
                </a:lnTo>
                <a:lnTo>
                  <a:pt x="3983" y="440"/>
                </a:lnTo>
                <a:lnTo>
                  <a:pt x="3983" y="440"/>
                </a:lnTo>
                <a:lnTo>
                  <a:pt x="4050" y="520"/>
                </a:lnTo>
                <a:lnTo>
                  <a:pt x="4114" y="601"/>
                </a:lnTo>
                <a:lnTo>
                  <a:pt x="4178" y="682"/>
                </a:lnTo>
                <a:lnTo>
                  <a:pt x="4242" y="765"/>
                </a:lnTo>
                <a:lnTo>
                  <a:pt x="4304" y="847"/>
                </a:lnTo>
                <a:lnTo>
                  <a:pt x="4365" y="931"/>
                </a:lnTo>
                <a:lnTo>
                  <a:pt x="4426" y="1015"/>
                </a:lnTo>
                <a:lnTo>
                  <a:pt x="4485" y="1101"/>
                </a:lnTo>
                <a:lnTo>
                  <a:pt x="4544" y="1186"/>
                </a:lnTo>
                <a:lnTo>
                  <a:pt x="4602" y="1273"/>
                </a:lnTo>
                <a:lnTo>
                  <a:pt x="4659" y="1359"/>
                </a:lnTo>
                <a:lnTo>
                  <a:pt x="4714" y="1447"/>
                </a:lnTo>
                <a:lnTo>
                  <a:pt x="4770" y="1534"/>
                </a:lnTo>
                <a:lnTo>
                  <a:pt x="4824" y="1623"/>
                </a:lnTo>
                <a:lnTo>
                  <a:pt x="4877" y="1711"/>
                </a:lnTo>
                <a:lnTo>
                  <a:pt x="4930" y="1801"/>
                </a:lnTo>
                <a:lnTo>
                  <a:pt x="4930" y="1801"/>
                </a:lnTo>
                <a:lnTo>
                  <a:pt x="4996" y="1917"/>
                </a:lnTo>
                <a:lnTo>
                  <a:pt x="5061" y="2034"/>
                </a:lnTo>
                <a:lnTo>
                  <a:pt x="5125" y="2152"/>
                </a:lnTo>
                <a:lnTo>
                  <a:pt x="5187" y="2271"/>
                </a:lnTo>
                <a:lnTo>
                  <a:pt x="5248" y="2391"/>
                </a:lnTo>
                <a:lnTo>
                  <a:pt x="5308" y="2512"/>
                </a:lnTo>
                <a:lnTo>
                  <a:pt x="5365" y="2634"/>
                </a:lnTo>
                <a:lnTo>
                  <a:pt x="5422" y="2757"/>
                </a:lnTo>
                <a:lnTo>
                  <a:pt x="5478" y="2881"/>
                </a:lnTo>
                <a:lnTo>
                  <a:pt x="5531" y="3005"/>
                </a:lnTo>
                <a:lnTo>
                  <a:pt x="5583" y="3131"/>
                </a:lnTo>
                <a:lnTo>
                  <a:pt x="5635" y="3257"/>
                </a:lnTo>
                <a:lnTo>
                  <a:pt x="5684" y="3384"/>
                </a:lnTo>
                <a:lnTo>
                  <a:pt x="5731" y="3512"/>
                </a:lnTo>
                <a:lnTo>
                  <a:pt x="5777" y="3641"/>
                </a:lnTo>
                <a:lnTo>
                  <a:pt x="5823" y="3769"/>
                </a:lnTo>
                <a:lnTo>
                  <a:pt x="5866" y="3899"/>
                </a:lnTo>
                <a:lnTo>
                  <a:pt x="5907" y="4030"/>
                </a:lnTo>
                <a:lnTo>
                  <a:pt x="5947" y="4161"/>
                </a:lnTo>
                <a:lnTo>
                  <a:pt x="5986" y="4292"/>
                </a:lnTo>
                <a:lnTo>
                  <a:pt x="6023" y="4425"/>
                </a:lnTo>
                <a:lnTo>
                  <a:pt x="6058" y="4558"/>
                </a:lnTo>
                <a:lnTo>
                  <a:pt x="6092" y="4691"/>
                </a:lnTo>
                <a:lnTo>
                  <a:pt x="6124" y="4824"/>
                </a:lnTo>
                <a:lnTo>
                  <a:pt x="6155" y="4959"/>
                </a:lnTo>
                <a:lnTo>
                  <a:pt x="6184" y="5093"/>
                </a:lnTo>
                <a:lnTo>
                  <a:pt x="6211" y="5228"/>
                </a:lnTo>
                <a:lnTo>
                  <a:pt x="6236" y="5363"/>
                </a:lnTo>
                <a:lnTo>
                  <a:pt x="6260" y="5499"/>
                </a:lnTo>
                <a:lnTo>
                  <a:pt x="6281" y="5635"/>
                </a:lnTo>
                <a:lnTo>
                  <a:pt x="6302" y="5771"/>
                </a:lnTo>
                <a:lnTo>
                  <a:pt x="6321" y="5906"/>
                </a:lnTo>
                <a:lnTo>
                  <a:pt x="6338" y="6043"/>
                </a:lnTo>
                <a:lnTo>
                  <a:pt x="6353" y="6180"/>
                </a:lnTo>
                <a:lnTo>
                  <a:pt x="6366" y="6317"/>
                </a:lnTo>
                <a:lnTo>
                  <a:pt x="6378" y="6453"/>
                </a:lnTo>
                <a:lnTo>
                  <a:pt x="6387" y="6590"/>
                </a:lnTo>
                <a:lnTo>
                  <a:pt x="6395" y="6728"/>
                </a:lnTo>
                <a:lnTo>
                  <a:pt x="6401" y="6865"/>
                </a:lnTo>
                <a:lnTo>
                  <a:pt x="6405" y="7001"/>
                </a:lnTo>
                <a:lnTo>
                  <a:pt x="6408" y="7138"/>
                </a:lnTo>
                <a:lnTo>
                  <a:pt x="6408" y="7276"/>
                </a:lnTo>
                <a:lnTo>
                  <a:pt x="6407" y="7413"/>
                </a:lnTo>
                <a:lnTo>
                  <a:pt x="6404" y="7549"/>
                </a:lnTo>
                <a:lnTo>
                  <a:pt x="6399" y="7685"/>
                </a:lnTo>
                <a:lnTo>
                  <a:pt x="6392" y="7822"/>
                </a:lnTo>
                <a:lnTo>
                  <a:pt x="6383" y="7958"/>
                </a:lnTo>
                <a:lnTo>
                  <a:pt x="6372" y="8095"/>
                </a:lnTo>
                <a:lnTo>
                  <a:pt x="6359" y="8229"/>
                </a:lnTo>
                <a:lnTo>
                  <a:pt x="6344" y="8365"/>
                </a:lnTo>
                <a:lnTo>
                  <a:pt x="6328" y="8500"/>
                </a:lnTo>
                <a:lnTo>
                  <a:pt x="6308" y="8635"/>
                </a:lnTo>
                <a:lnTo>
                  <a:pt x="6287" y="8769"/>
                </a:lnTo>
                <a:lnTo>
                  <a:pt x="6264" y="8903"/>
                </a:lnTo>
                <a:lnTo>
                  <a:pt x="6240" y="9037"/>
                </a:lnTo>
                <a:lnTo>
                  <a:pt x="6213" y="9169"/>
                </a:lnTo>
                <a:lnTo>
                  <a:pt x="6184" y="9302"/>
                </a:lnTo>
                <a:lnTo>
                  <a:pt x="6153" y="9434"/>
                </a:lnTo>
                <a:lnTo>
                  <a:pt x="6119" y="9566"/>
                </a:lnTo>
                <a:lnTo>
                  <a:pt x="6084" y="9696"/>
                </a:lnTo>
                <a:lnTo>
                  <a:pt x="6047" y="9826"/>
                </a:lnTo>
                <a:lnTo>
                  <a:pt x="6008" y="9956"/>
                </a:lnTo>
                <a:lnTo>
                  <a:pt x="5966" y="10085"/>
                </a:lnTo>
                <a:lnTo>
                  <a:pt x="5922" y="10213"/>
                </a:lnTo>
                <a:lnTo>
                  <a:pt x="5922" y="10213"/>
                </a:lnTo>
                <a:lnTo>
                  <a:pt x="5899" y="10277"/>
                </a:lnTo>
                <a:lnTo>
                  <a:pt x="5876" y="10340"/>
                </a:lnTo>
                <a:lnTo>
                  <a:pt x="5852" y="10403"/>
                </a:lnTo>
                <a:lnTo>
                  <a:pt x="5828" y="10467"/>
                </a:lnTo>
                <a:lnTo>
                  <a:pt x="5802" y="10530"/>
                </a:lnTo>
                <a:lnTo>
                  <a:pt x="5775" y="10592"/>
                </a:lnTo>
                <a:lnTo>
                  <a:pt x="5749" y="10654"/>
                </a:lnTo>
                <a:lnTo>
                  <a:pt x="5722" y="10716"/>
                </a:lnTo>
                <a:lnTo>
                  <a:pt x="5694" y="10777"/>
                </a:lnTo>
                <a:lnTo>
                  <a:pt x="5665" y="10839"/>
                </a:lnTo>
                <a:lnTo>
                  <a:pt x="5636" y="10899"/>
                </a:lnTo>
                <a:lnTo>
                  <a:pt x="5605" y="10959"/>
                </a:lnTo>
                <a:lnTo>
                  <a:pt x="5575" y="11019"/>
                </a:lnTo>
                <a:lnTo>
                  <a:pt x="5543" y="11078"/>
                </a:lnTo>
                <a:lnTo>
                  <a:pt x="5512" y="11137"/>
                </a:lnTo>
                <a:lnTo>
                  <a:pt x="5479" y="11196"/>
                </a:lnTo>
                <a:lnTo>
                  <a:pt x="5446" y="11254"/>
                </a:lnTo>
                <a:lnTo>
                  <a:pt x="5411" y="11312"/>
                </a:lnTo>
                <a:lnTo>
                  <a:pt x="5377" y="11370"/>
                </a:lnTo>
                <a:lnTo>
                  <a:pt x="5342" y="11426"/>
                </a:lnTo>
                <a:lnTo>
                  <a:pt x="5306" y="11482"/>
                </a:lnTo>
                <a:lnTo>
                  <a:pt x="5270" y="11539"/>
                </a:lnTo>
                <a:lnTo>
                  <a:pt x="5232" y="11594"/>
                </a:lnTo>
                <a:lnTo>
                  <a:pt x="5195" y="11649"/>
                </a:lnTo>
                <a:lnTo>
                  <a:pt x="5156" y="11704"/>
                </a:lnTo>
                <a:lnTo>
                  <a:pt x="5117" y="11758"/>
                </a:lnTo>
                <a:lnTo>
                  <a:pt x="5077" y="11811"/>
                </a:lnTo>
                <a:lnTo>
                  <a:pt x="5037" y="11863"/>
                </a:lnTo>
                <a:lnTo>
                  <a:pt x="4996" y="11916"/>
                </a:lnTo>
                <a:lnTo>
                  <a:pt x="4955" y="11968"/>
                </a:lnTo>
                <a:lnTo>
                  <a:pt x="4911" y="12019"/>
                </a:lnTo>
                <a:lnTo>
                  <a:pt x="4869" y="12070"/>
                </a:lnTo>
                <a:lnTo>
                  <a:pt x="4825" y="12120"/>
                </a:lnTo>
                <a:lnTo>
                  <a:pt x="4781" y="12169"/>
                </a:lnTo>
                <a:lnTo>
                  <a:pt x="4736" y="12217"/>
                </a:lnTo>
                <a:lnTo>
                  <a:pt x="4690" y="12266"/>
                </a:lnTo>
                <a:lnTo>
                  <a:pt x="4645" y="12314"/>
                </a:lnTo>
                <a:lnTo>
                  <a:pt x="4598" y="12360"/>
                </a:lnTo>
                <a:lnTo>
                  <a:pt x="4550" y="12407"/>
                </a:lnTo>
                <a:lnTo>
                  <a:pt x="4502" y="12453"/>
                </a:lnTo>
                <a:lnTo>
                  <a:pt x="4454" y="12498"/>
                </a:lnTo>
                <a:lnTo>
                  <a:pt x="4404" y="12542"/>
                </a:lnTo>
                <a:lnTo>
                  <a:pt x="4354" y="12585"/>
                </a:lnTo>
                <a:lnTo>
                  <a:pt x="4303" y="12629"/>
                </a:lnTo>
                <a:lnTo>
                  <a:pt x="4252" y="12671"/>
                </a:lnTo>
                <a:lnTo>
                  <a:pt x="4200" y="12713"/>
                </a:lnTo>
                <a:lnTo>
                  <a:pt x="4148" y="12753"/>
                </a:lnTo>
                <a:lnTo>
                  <a:pt x="4095" y="12794"/>
                </a:lnTo>
                <a:lnTo>
                  <a:pt x="4041" y="12834"/>
                </a:lnTo>
                <a:lnTo>
                  <a:pt x="3986" y="12872"/>
                </a:lnTo>
                <a:lnTo>
                  <a:pt x="3931" y="12910"/>
                </a:lnTo>
                <a:lnTo>
                  <a:pt x="3876" y="12947"/>
                </a:lnTo>
                <a:lnTo>
                  <a:pt x="3819" y="12984"/>
                </a:lnTo>
                <a:lnTo>
                  <a:pt x="3762" y="13019"/>
                </a:lnTo>
                <a:lnTo>
                  <a:pt x="3705" y="13054"/>
                </a:lnTo>
                <a:lnTo>
                  <a:pt x="3646" y="13088"/>
                </a:lnTo>
                <a:lnTo>
                  <a:pt x="3588" y="13121"/>
                </a:lnTo>
                <a:lnTo>
                  <a:pt x="3528" y="13154"/>
                </a:lnTo>
                <a:lnTo>
                  <a:pt x="3468" y="13186"/>
                </a:lnTo>
                <a:lnTo>
                  <a:pt x="3407" y="13216"/>
                </a:lnTo>
                <a:lnTo>
                  <a:pt x="3346" y="13246"/>
                </a:lnTo>
                <a:lnTo>
                  <a:pt x="3284" y="13275"/>
                </a:lnTo>
                <a:lnTo>
                  <a:pt x="3221" y="13303"/>
                </a:lnTo>
                <a:lnTo>
                  <a:pt x="3158" y="13331"/>
                </a:lnTo>
                <a:lnTo>
                  <a:pt x="3158" y="13331"/>
                </a:lnTo>
                <a:lnTo>
                  <a:pt x="3111" y="13350"/>
                </a:lnTo>
                <a:lnTo>
                  <a:pt x="3064" y="13369"/>
                </a:lnTo>
                <a:lnTo>
                  <a:pt x="3018" y="13387"/>
                </a:lnTo>
                <a:lnTo>
                  <a:pt x="2970" y="13404"/>
                </a:lnTo>
                <a:lnTo>
                  <a:pt x="2923" y="13421"/>
                </a:lnTo>
                <a:lnTo>
                  <a:pt x="2876" y="13437"/>
                </a:lnTo>
                <a:lnTo>
                  <a:pt x="2829" y="13453"/>
                </a:lnTo>
                <a:lnTo>
                  <a:pt x="2781" y="13468"/>
                </a:lnTo>
                <a:lnTo>
                  <a:pt x="2686" y="13497"/>
                </a:lnTo>
                <a:lnTo>
                  <a:pt x="2590" y="13523"/>
                </a:lnTo>
                <a:lnTo>
                  <a:pt x="2494" y="13546"/>
                </a:lnTo>
                <a:lnTo>
                  <a:pt x="2397" y="13567"/>
                </a:lnTo>
                <a:lnTo>
                  <a:pt x="2301" y="13587"/>
                </a:lnTo>
                <a:lnTo>
                  <a:pt x="2203" y="13604"/>
                </a:lnTo>
                <a:lnTo>
                  <a:pt x="2107" y="13619"/>
                </a:lnTo>
                <a:lnTo>
                  <a:pt x="2008" y="13632"/>
                </a:lnTo>
                <a:lnTo>
                  <a:pt x="1910" y="13643"/>
                </a:lnTo>
                <a:lnTo>
                  <a:pt x="1812" y="13652"/>
                </a:lnTo>
                <a:lnTo>
                  <a:pt x="1714" y="13659"/>
                </a:lnTo>
                <a:lnTo>
                  <a:pt x="1616" y="13665"/>
                </a:lnTo>
                <a:lnTo>
                  <a:pt x="1516" y="13669"/>
                </a:lnTo>
                <a:lnTo>
                  <a:pt x="1418" y="13672"/>
                </a:lnTo>
                <a:lnTo>
                  <a:pt x="1319" y="13673"/>
                </a:lnTo>
                <a:lnTo>
                  <a:pt x="1220" y="13672"/>
                </a:lnTo>
                <a:lnTo>
                  <a:pt x="1121" y="13668"/>
                </a:lnTo>
                <a:lnTo>
                  <a:pt x="1021" y="13664"/>
                </a:lnTo>
                <a:lnTo>
                  <a:pt x="922" y="13659"/>
                </a:lnTo>
                <a:lnTo>
                  <a:pt x="823" y="13652"/>
                </a:lnTo>
                <a:lnTo>
                  <a:pt x="724" y="13644"/>
                </a:lnTo>
                <a:lnTo>
                  <a:pt x="625" y="13635"/>
                </a:lnTo>
                <a:lnTo>
                  <a:pt x="526" y="13625"/>
                </a:lnTo>
                <a:lnTo>
                  <a:pt x="427" y="13614"/>
                </a:lnTo>
                <a:lnTo>
                  <a:pt x="327" y="13601"/>
                </a:lnTo>
                <a:lnTo>
                  <a:pt x="229" y="13588"/>
                </a:lnTo>
                <a:lnTo>
                  <a:pt x="130" y="13573"/>
                </a:lnTo>
                <a:lnTo>
                  <a:pt x="32" y="13558"/>
                </a:lnTo>
                <a:lnTo>
                  <a:pt x="32" y="13558"/>
                </a:lnTo>
                <a:close/>
              </a:path>
            </a:pathLst>
          </a:custGeom>
          <a:solidFill>
            <a:srgbClr val="F7B6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6066840" y="4433395"/>
            <a:ext cx="2385596" cy="1003790"/>
          </a:xfrm>
          <a:custGeom>
            <a:avLst/>
            <a:gdLst>
              <a:gd name="T0" fmla="*/ 18 w 14013"/>
              <a:gd name="T1" fmla="*/ 1202 h 5897"/>
              <a:gd name="T2" fmla="*/ 131 w 14013"/>
              <a:gd name="T3" fmla="*/ 1311 h 5897"/>
              <a:gd name="T4" fmla="*/ 301 w 14013"/>
              <a:gd name="T5" fmla="*/ 1392 h 5897"/>
              <a:gd name="T6" fmla="*/ 608 w 14013"/>
              <a:gd name="T7" fmla="*/ 1466 h 5897"/>
              <a:gd name="T8" fmla="*/ 761 w 14013"/>
              <a:gd name="T9" fmla="*/ 1463 h 5897"/>
              <a:gd name="T10" fmla="*/ 1064 w 14013"/>
              <a:gd name="T11" fmla="*/ 1383 h 5897"/>
              <a:gd name="T12" fmla="*/ 1368 w 14013"/>
              <a:gd name="T13" fmla="*/ 1218 h 5897"/>
              <a:gd name="T14" fmla="*/ 1848 w 14013"/>
              <a:gd name="T15" fmla="*/ 859 h 5897"/>
              <a:gd name="T16" fmla="*/ 2117 w 14013"/>
              <a:gd name="T17" fmla="*/ 666 h 5897"/>
              <a:gd name="T18" fmla="*/ 2409 w 14013"/>
              <a:gd name="T19" fmla="*/ 500 h 5897"/>
              <a:gd name="T20" fmla="*/ 2945 w 14013"/>
              <a:gd name="T21" fmla="*/ 276 h 5897"/>
              <a:gd name="T22" fmla="*/ 3500 w 14013"/>
              <a:gd name="T23" fmla="*/ 116 h 5897"/>
              <a:gd name="T24" fmla="*/ 4184 w 14013"/>
              <a:gd name="T25" fmla="*/ 12 h 5897"/>
              <a:gd name="T26" fmla="*/ 4873 w 14013"/>
              <a:gd name="T27" fmla="*/ 15 h 5897"/>
              <a:gd name="T28" fmla="*/ 5502 w 14013"/>
              <a:gd name="T29" fmla="*/ 118 h 5897"/>
              <a:gd name="T30" fmla="*/ 5832 w 14013"/>
              <a:gd name="T31" fmla="*/ 213 h 5897"/>
              <a:gd name="T32" fmla="*/ 6154 w 14013"/>
              <a:gd name="T33" fmla="*/ 340 h 5897"/>
              <a:gd name="T34" fmla="*/ 6466 w 14013"/>
              <a:gd name="T35" fmla="*/ 496 h 5897"/>
              <a:gd name="T36" fmla="*/ 7554 w 14013"/>
              <a:gd name="T37" fmla="*/ 1110 h 5897"/>
              <a:gd name="T38" fmla="*/ 8258 w 14013"/>
              <a:gd name="T39" fmla="*/ 1466 h 5897"/>
              <a:gd name="T40" fmla="*/ 8983 w 14013"/>
              <a:gd name="T41" fmla="*/ 1760 h 5897"/>
              <a:gd name="T42" fmla="*/ 9578 w 14013"/>
              <a:gd name="T43" fmla="*/ 1926 h 5897"/>
              <a:gd name="T44" fmla="*/ 9970 w 14013"/>
              <a:gd name="T45" fmla="*/ 1994 h 5897"/>
              <a:gd name="T46" fmla="*/ 10375 w 14013"/>
              <a:gd name="T47" fmla="*/ 2030 h 5897"/>
              <a:gd name="T48" fmla="*/ 10795 w 14013"/>
              <a:gd name="T49" fmla="*/ 2028 h 5897"/>
              <a:gd name="T50" fmla="*/ 11229 w 14013"/>
              <a:gd name="T51" fmla="*/ 1984 h 5897"/>
              <a:gd name="T52" fmla="*/ 11682 w 14013"/>
              <a:gd name="T53" fmla="*/ 1897 h 5897"/>
              <a:gd name="T54" fmla="*/ 12153 w 14013"/>
              <a:gd name="T55" fmla="*/ 1759 h 5897"/>
              <a:gd name="T56" fmla="*/ 12645 w 14013"/>
              <a:gd name="T57" fmla="*/ 1569 h 5897"/>
              <a:gd name="T58" fmla="*/ 13158 w 14013"/>
              <a:gd name="T59" fmla="*/ 1323 h 5897"/>
              <a:gd name="T60" fmla="*/ 13695 w 14013"/>
              <a:gd name="T61" fmla="*/ 1016 h 5897"/>
              <a:gd name="T62" fmla="*/ 13991 w 14013"/>
              <a:gd name="T63" fmla="*/ 830 h 5897"/>
              <a:gd name="T64" fmla="*/ 13883 w 14013"/>
              <a:gd name="T65" fmla="*/ 977 h 5897"/>
              <a:gd name="T66" fmla="*/ 13716 w 14013"/>
              <a:gd name="T67" fmla="*/ 1296 h 5897"/>
              <a:gd name="T68" fmla="*/ 13398 w 14013"/>
              <a:gd name="T69" fmla="*/ 1742 h 5897"/>
              <a:gd name="T70" fmla="*/ 12936 w 14013"/>
              <a:gd name="T71" fmla="*/ 2302 h 5897"/>
              <a:gd name="T72" fmla="*/ 12467 w 14013"/>
              <a:gd name="T73" fmla="*/ 2797 h 5897"/>
              <a:gd name="T74" fmla="*/ 11768 w 14013"/>
              <a:gd name="T75" fmla="*/ 3430 h 5897"/>
              <a:gd name="T76" fmla="*/ 11009 w 14013"/>
              <a:gd name="T77" fmla="*/ 4009 h 5897"/>
              <a:gd name="T78" fmla="*/ 10197 w 14013"/>
              <a:gd name="T79" fmla="*/ 4521 h 5897"/>
              <a:gd name="T80" fmla="*/ 9343 w 14013"/>
              <a:gd name="T81" fmla="*/ 4965 h 5897"/>
              <a:gd name="T82" fmla="*/ 8453 w 14013"/>
              <a:gd name="T83" fmla="*/ 5330 h 5897"/>
              <a:gd name="T84" fmla="*/ 7536 w 14013"/>
              <a:gd name="T85" fmla="*/ 5610 h 5897"/>
              <a:gd name="T86" fmla="*/ 6601 w 14013"/>
              <a:gd name="T87" fmla="*/ 5799 h 5897"/>
              <a:gd name="T88" fmla="*/ 5655 w 14013"/>
              <a:gd name="T89" fmla="*/ 5890 h 5897"/>
              <a:gd name="T90" fmla="*/ 4843 w 14013"/>
              <a:gd name="T91" fmla="*/ 5884 h 5897"/>
              <a:gd name="T92" fmla="*/ 4371 w 14013"/>
              <a:gd name="T93" fmla="*/ 5840 h 5897"/>
              <a:gd name="T94" fmla="*/ 3906 w 14013"/>
              <a:gd name="T95" fmla="*/ 5759 h 5897"/>
              <a:gd name="T96" fmla="*/ 3452 w 14013"/>
              <a:gd name="T97" fmla="*/ 5643 h 5897"/>
              <a:gd name="T98" fmla="*/ 3011 w 14013"/>
              <a:gd name="T99" fmla="*/ 5489 h 5897"/>
              <a:gd name="T100" fmla="*/ 2588 w 14013"/>
              <a:gd name="T101" fmla="*/ 5298 h 5897"/>
              <a:gd name="T102" fmla="*/ 2185 w 14013"/>
              <a:gd name="T103" fmla="*/ 5068 h 5897"/>
              <a:gd name="T104" fmla="*/ 1804 w 14013"/>
              <a:gd name="T105" fmla="*/ 4800 h 5897"/>
              <a:gd name="T106" fmla="*/ 1450 w 14013"/>
              <a:gd name="T107" fmla="*/ 4491 h 5897"/>
              <a:gd name="T108" fmla="*/ 1126 w 14013"/>
              <a:gd name="T109" fmla="*/ 4142 h 5897"/>
              <a:gd name="T110" fmla="*/ 930 w 14013"/>
              <a:gd name="T111" fmla="*/ 3888 h 5897"/>
              <a:gd name="T112" fmla="*/ 645 w 14013"/>
              <a:gd name="T113" fmla="*/ 3423 h 5897"/>
              <a:gd name="T114" fmla="*/ 367 w 14013"/>
              <a:gd name="T115" fmla="*/ 2792 h 5897"/>
              <a:gd name="T116" fmla="*/ 171 w 14013"/>
              <a:gd name="T117" fmla="*/ 2128 h 5897"/>
              <a:gd name="T118" fmla="*/ 40 w 14013"/>
              <a:gd name="T119" fmla="*/ 1443 h 5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013" h="5897">
                <a:moveTo>
                  <a:pt x="0" y="1148"/>
                </a:moveTo>
                <a:lnTo>
                  <a:pt x="0" y="1148"/>
                </a:lnTo>
                <a:lnTo>
                  <a:pt x="2" y="1157"/>
                </a:lnTo>
                <a:lnTo>
                  <a:pt x="4" y="1166"/>
                </a:lnTo>
                <a:lnTo>
                  <a:pt x="7" y="1175"/>
                </a:lnTo>
                <a:lnTo>
                  <a:pt x="10" y="1184"/>
                </a:lnTo>
                <a:lnTo>
                  <a:pt x="18" y="1202"/>
                </a:lnTo>
                <a:lnTo>
                  <a:pt x="29" y="1219"/>
                </a:lnTo>
                <a:lnTo>
                  <a:pt x="41" y="1235"/>
                </a:lnTo>
                <a:lnTo>
                  <a:pt x="56" y="1251"/>
                </a:lnTo>
                <a:lnTo>
                  <a:pt x="73" y="1267"/>
                </a:lnTo>
                <a:lnTo>
                  <a:pt x="91" y="1282"/>
                </a:lnTo>
                <a:lnTo>
                  <a:pt x="110" y="1296"/>
                </a:lnTo>
                <a:lnTo>
                  <a:pt x="131" y="1311"/>
                </a:lnTo>
                <a:lnTo>
                  <a:pt x="152" y="1324"/>
                </a:lnTo>
                <a:lnTo>
                  <a:pt x="175" y="1337"/>
                </a:lnTo>
                <a:lnTo>
                  <a:pt x="199" y="1349"/>
                </a:lnTo>
                <a:lnTo>
                  <a:pt x="223" y="1361"/>
                </a:lnTo>
                <a:lnTo>
                  <a:pt x="250" y="1372"/>
                </a:lnTo>
                <a:lnTo>
                  <a:pt x="275" y="1382"/>
                </a:lnTo>
                <a:lnTo>
                  <a:pt x="301" y="1392"/>
                </a:lnTo>
                <a:lnTo>
                  <a:pt x="327" y="1402"/>
                </a:lnTo>
                <a:lnTo>
                  <a:pt x="380" y="1419"/>
                </a:lnTo>
                <a:lnTo>
                  <a:pt x="432" y="1433"/>
                </a:lnTo>
                <a:lnTo>
                  <a:pt x="482" y="1445"/>
                </a:lnTo>
                <a:lnTo>
                  <a:pt x="528" y="1455"/>
                </a:lnTo>
                <a:lnTo>
                  <a:pt x="571" y="1462"/>
                </a:lnTo>
                <a:lnTo>
                  <a:pt x="608" y="1466"/>
                </a:lnTo>
                <a:lnTo>
                  <a:pt x="639" y="1468"/>
                </a:lnTo>
                <a:lnTo>
                  <a:pt x="639" y="1468"/>
                </a:lnTo>
                <a:lnTo>
                  <a:pt x="664" y="1468"/>
                </a:lnTo>
                <a:lnTo>
                  <a:pt x="688" y="1468"/>
                </a:lnTo>
                <a:lnTo>
                  <a:pt x="713" y="1467"/>
                </a:lnTo>
                <a:lnTo>
                  <a:pt x="737" y="1465"/>
                </a:lnTo>
                <a:lnTo>
                  <a:pt x="761" y="1463"/>
                </a:lnTo>
                <a:lnTo>
                  <a:pt x="786" y="1460"/>
                </a:lnTo>
                <a:lnTo>
                  <a:pt x="834" y="1452"/>
                </a:lnTo>
                <a:lnTo>
                  <a:pt x="881" y="1442"/>
                </a:lnTo>
                <a:lnTo>
                  <a:pt x="927" y="1430"/>
                </a:lnTo>
                <a:lnTo>
                  <a:pt x="974" y="1416"/>
                </a:lnTo>
                <a:lnTo>
                  <a:pt x="1019" y="1400"/>
                </a:lnTo>
                <a:lnTo>
                  <a:pt x="1064" y="1383"/>
                </a:lnTo>
                <a:lnTo>
                  <a:pt x="1109" y="1364"/>
                </a:lnTo>
                <a:lnTo>
                  <a:pt x="1154" y="1343"/>
                </a:lnTo>
                <a:lnTo>
                  <a:pt x="1197" y="1320"/>
                </a:lnTo>
                <a:lnTo>
                  <a:pt x="1241" y="1296"/>
                </a:lnTo>
                <a:lnTo>
                  <a:pt x="1283" y="1271"/>
                </a:lnTo>
                <a:lnTo>
                  <a:pt x="1327" y="1245"/>
                </a:lnTo>
                <a:lnTo>
                  <a:pt x="1368" y="1218"/>
                </a:lnTo>
                <a:lnTo>
                  <a:pt x="1410" y="1191"/>
                </a:lnTo>
                <a:lnTo>
                  <a:pt x="1451" y="1162"/>
                </a:lnTo>
                <a:lnTo>
                  <a:pt x="1493" y="1133"/>
                </a:lnTo>
                <a:lnTo>
                  <a:pt x="1533" y="1102"/>
                </a:lnTo>
                <a:lnTo>
                  <a:pt x="1613" y="1042"/>
                </a:lnTo>
                <a:lnTo>
                  <a:pt x="1693" y="981"/>
                </a:lnTo>
                <a:lnTo>
                  <a:pt x="1848" y="859"/>
                </a:lnTo>
                <a:lnTo>
                  <a:pt x="1924" y="801"/>
                </a:lnTo>
                <a:lnTo>
                  <a:pt x="1962" y="773"/>
                </a:lnTo>
                <a:lnTo>
                  <a:pt x="2000" y="745"/>
                </a:lnTo>
                <a:lnTo>
                  <a:pt x="2000" y="745"/>
                </a:lnTo>
                <a:lnTo>
                  <a:pt x="2039" y="718"/>
                </a:lnTo>
                <a:lnTo>
                  <a:pt x="2078" y="692"/>
                </a:lnTo>
                <a:lnTo>
                  <a:pt x="2117" y="666"/>
                </a:lnTo>
                <a:lnTo>
                  <a:pt x="2157" y="641"/>
                </a:lnTo>
                <a:lnTo>
                  <a:pt x="2199" y="616"/>
                </a:lnTo>
                <a:lnTo>
                  <a:pt x="2240" y="592"/>
                </a:lnTo>
                <a:lnTo>
                  <a:pt x="2281" y="567"/>
                </a:lnTo>
                <a:lnTo>
                  <a:pt x="2323" y="544"/>
                </a:lnTo>
                <a:lnTo>
                  <a:pt x="2367" y="522"/>
                </a:lnTo>
                <a:lnTo>
                  <a:pt x="2409" y="500"/>
                </a:lnTo>
                <a:lnTo>
                  <a:pt x="2452" y="479"/>
                </a:lnTo>
                <a:lnTo>
                  <a:pt x="2495" y="458"/>
                </a:lnTo>
                <a:lnTo>
                  <a:pt x="2584" y="418"/>
                </a:lnTo>
                <a:lnTo>
                  <a:pt x="2672" y="379"/>
                </a:lnTo>
                <a:lnTo>
                  <a:pt x="2763" y="342"/>
                </a:lnTo>
                <a:lnTo>
                  <a:pt x="2853" y="308"/>
                </a:lnTo>
                <a:lnTo>
                  <a:pt x="2945" y="276"/>
                </a:lnTo>
                <a:lnTo>
                  <a:pt x="3036" y="245"/>
                </a:lnTo>
                <a:lnTo>
                  <a:pt x="3128" y="215"/>
                </a:lnTo>
                <a:lnTo>
                  <a:pt x="3219" y="188"/>
                </a:lnTo>
                <a:lnTo>
                  <a:pt x="3312" y="163"/>
                </a:lnTo>
                <a:lnTo>
                  <a:pt x="3404" y="139"/>
                </a:lnTo>
                <a:lnTo>
                  <a:pt x="3404" y="139"/>
                </a:lnTo>
                <a:lnTo>
                  <a:pt x="3500" y="116"/>
                </a:lnTo>
                <a:lnTo>
                  <a:pt x="3597" y="95"/>
                </a:lnTo>
                <a:lnTo>
                  <a:pt x="3694" y="76"/>
                </a:lnTo>
                <a:lnTo>
                  <a:pt x="3792" y="59"/>
                </a:lnTo>
                <a:lnTo>
                  <a:pt x="3889" y="43"/>
                </a:lnTo>
                <a:lnTo>
                  <a:pt x="3987" y="31"/>
                </a:lnTo>
                <a:lnTo>
                  <a:pt x="4085" y="20"/>
                </a:lnTo>
                <a:lnTo>
                  <a:pt x="4184" y="12"/>
                </a:lnTo>
                <a:lnTo>
                  <a:pt x="4283" y="5"/>
                </a:lnTo>
                <a:lnTo>
                  <a:pt x="4381" y="1"/>
                </a:lnTo>
                <a:lnTo>
                  <a:pt x="4480" y="0"/>
                </a:lnTo>
                <a:lnTo>
                  <a:pt x="4578" y="0"/>
                </a:lnTo>
                <a:lnTo>
                  <a:pt x="4677" y="3"/>
                </a:lnTo>
                <a:lnTo>
                  <a:pt x="4774" y="7"/>
                </a:lnTo>
                <a:lnTo>
                  <a:pt x="4873" y="15"/>
                </a:lnTo>
                <a:lnTo>
                  <a:pt x="4970" y="24"/>
                </a:lnTo>
                <a:lnTo>
                  <a:pt x="5068" y="36"/>
                </a:lnTo>
                <a:lnTo>
                  <a:pt x="5166" y="50"/>
                </a:lnTo>
                <a:lnTo>
                  <a:pt x="5262" y="67"/>
                </a:lnTo>
                <a:lnTo>
                  <a:pt x="5359" y="85"/>
                </a:lnTo>
                <a:lnTo>
                  <a:pt x="5454" y="106"/>
                </a:lnTo>
                <a:lnTo>
                  <a:pt x="5502" y="118"/>
                </a:lnTo>
                <a:lnTo>
                  <a:pt x="5550" y="129"/>
                </a:lnTo>
                <a:lnTo>
                  <a:pt x="5597" y="142"/>
                </a:lnTo>
                <a:lnTo>
                  <a:pt x="5644" y="155"/>
                </a:lnTo>
                <a:lnTo>
                  <a:pt x="5692" y="169"/>
                </a:lnTo>
                <a:lnTo>
                  <a:pt x="5739" y="183"/>
                </a:lnTo>
                <a:lnTo>
                  <a:pt x="5786" y="198"/>
                </a:lnTo>
                <a:lnTo>
                  <a:pt x="5832" y="213"/>
                </a:lnTo>
                <a:lnTo>
                  <a:pt x="5879" y="231"/>
                </a:lnTo>
                <a:lnTo>
                  <a:pt x="5926" y="247"/>
                </a:lnTo>
                <a:lnTo>
                  <a:pt x="5971" y="265"/>
                </a:lnTo>
                <a:lnTo>
                  <a:pt x="6017" y="282"/>
                </a:lnTo>
                <a:lnTo>
                  <a:pt x="6064" y="301"/>
                </a:lnTo>
                <a:lnTo>
                  <a:pt x="6109" y="320"/>
                </a:lnTo>
                <a:lnTo>
                  <a:pt x="6154" y="340"/>
                </a:lnTo>
                <a:lnTo>
                  <a:pt x="6199" y="360"/>
                </a:lnTo>
                <a:lnTo>
                  <a:pt x="6245" y="381"/>
                </a:lnTo>
                <a:lnTo>
                  <a:pt x="6289" y="403"/>
                </a:lnTo>
                <a:lnTo>
                  <a:pt x="6333" y="426"/>
                </a:lnTo>
                <a:lnTo>
                  <a:pt x="6377" y="449"/>
                </a:lnTo>
                <a:lnTo>
                  <a:pt x="6422" y="472"/>
                </a:lnTo>
                <a:lnTo>
                  <a:pt x="6466" y="496"/>
                </a:lnTo>
                <a:lnTo>
                  <a:pt x="6466" y="496"/>
                </a:lnTo>
                <a:lnTo>
                  <a:pt x="6664" y="609"/>
                </a:lnTo>
                <a:lnTo>
                  <a:pt x="6861" y="721"/>
                </a:lnTo>
                <a:lnTo>
                  <a:pt x="7059" y="834"/>
                </a:lnTo>
                <a:lnTo>
                  <a:pt x="7256" y="945"/>
                </a:lnTo>
                <a:lnTo>
                  <a:pt x="7455" y="1056"/>
                </a:lnTo>
                <a:lnTo>
                  <a:pt x="7554" y="1110"/>
                </a:lnTo>
                <a:lnTo>
                  <a:pt x="7654" y="1164"/>
                </a:lnTo>
                <a:lnTo>
                  <a:pt x="7753" y="1216"/>
                </a:lnTo>
                <a:lnTo>
                  <a:pt x="7854" y="1268"/>
                </a:lnTo>
                <a:lnTo>
                  <a:pt x="7954" y="1320"/>
                </a:lnTo>
                <a:lnTo>
                  <a:pt x="8055" y="1370"/>
                </a:lnTo>
                <a:lnTo>
                  <a:pt x="8157" y="1419"/>
                </a:lnTo>
                <a:lnTo>
                  <a:pt x="8258" y="1466"/>
                </a:lnTo>
                <a:lnTo>
                  <a:pt x="8360" y="1513"/>
                </a:lnTo>
                <a:lnTo>
                  <a:pt x="8462" y="1558"/>
                </a:lnTo>
                <a:lnTo>
                  <a:pt x="8565" y="1602"/>
                </a:lnTo>
                <a:lnTo>
                  <a:pt x="8668" y="1644"/>
                </a:lnTo>
                <a:lnTo>
                  <a:pt x="8773" y="1685"/>
                </a:lnTo>
                <a:lnTo>
                  <a:pt x="8878" y="1723"/>
                </a:lnTo>
                <a:lnTo>
                  <a:pt x="8983" y="1760"/>
                </a:lnTo>
                <a:lnTo>
                  <a:pt x="9090" y="1795"/>
                </a:lnTo>
                <a:lnTo>
                  <a:pt x="9196" y="1827"/>
                </a:lnTo>
                <a:lnTo>
                  <a:pt x="9305" y="1859"/>
                </a:lnTo>
                <a:lnTo>
                  <a:pt x="9414" y="1888"/>
                </a:lnTo>
                <a:lnTo>
                  <a:pt x="9468" y="1901"/>
                </a:lnTo>
                <a:lnTo>
                  <a:pt x="9523" y="1914"/>
                </a:lnTo>
                <a:lnTo>
                  <a:pt x="9578" y="1926"/>
                </a:lnTo>
                <a:lnTo>
                  <a:pt x="9633" y="1938"/>
                </a:lnTo>
                <a:lnTo>
                  <a:pt x="9689" y="1949"/>
                </a:lnTo>
                <a:lnTo>
                  <a:pt x="9745" y="1959"/>
                </a:lnTo>
                <a:lnTo>
                  <a:pt x="9801" y="1969"/>
                </a:lnTo>
                <a:lnTo>
                  <a:pt x="9857" y="1978"/>
                </a:lnTo>
                <a:lnTo>
                  <a:pt x="9914" y="1987"/>
                </a:lnTo>
                <a:lnTo>
                  <a:pt x="9970" y="1994"/>
                </a:lnTo>
                <a:lnTo>
                  <a:pt x="10027" y="2001"/>
                </a:lnTo>
                <a:lnTo>
                  <a:pt x="10084" y="2008"/>
                </a:lnTo>
                <a:lnTo>
                  <a:pt x="10142" y="2014"/>
                </a:lnTo>
                <a:lnTo>
                  <a:pt x="10200" y="2019"/>
                </a:lnTo>
                <a:lnTo>
                  <a:pt x="10258" y="2023"/>
                </a:lnTo>
                <a:lnTo>
                  <a:pt x="10317" y="2026"/>
                </a:lnTo>
                <a:lnTo>
                  <a:pt x="10375" y="2030"/>
                </a:lnTo>
                <a:lnTo>
                  <a:pt x="10434" y="2032"/>
                </a:lnTo>
                <a:lnTo>
                  <a:pt x="10494" y="2034"/>
                </a:lnTo>
                <a:lnTo>
                  <a:pt x="10553" y="2034"/>
                </a:lnTo>
                <a:lnTo>
                  <a:pt x="10612" y="2034"/>
                </a:lnTo>
                <a:lnTo>
                  <a:pt x="10673" y="2033"/>
                </a:lnTo>
                <a:lnTo>
                  <a:pt x="10733" y="2031"/>
                </a:lnTo>
                <a:lnTo>
                  <a:pt x="10795" y="2028"/>
                </a:lnTo>
                <a:lnTo>
                  <a:pt x="10856" y="2024"/>
                </a:lnTo>
                <a:lnTo>
                  <a:pt x="10917" y="2019"/>
                </a:lnTo>
                <a:lnTo>
                  <a:pt x="10979" y="2014"/>
                </a:lnTo>
                <a:lnTo>
                  <a:pt x="11041" y="2008"/>
                </a:lnTo>
                <a:lnTo>
                  <a:pt x="11103" y="2001"/>
                </a:lnTo>
                <a:lnTo>
                  <a:pt x="11167" y="1993"/>
                </a:lnTo>
                <a:lnTo>
                  <a:pt x="11229" y="1984"/>
                </a:lnTo>
                <a:lnTo>
                  <a:pt x="11293" y="1975"/>
                </a:lnTo>
                <a:lnTo>
                  <a:pt x="11357" y="1964"/>
                </a:lnTo>
                <a:lnTo>
                  <a:pt x="11421" y="1952"/>
                </a:lnTo>
                <a:lnTo>
                  <a:pt x="11485" y="1940"/>
                </a:lnTo>
                <a:lnTo>
                  <a:pt x="11551" y="1926"/>
                </a:lnTo>
                <a:lnTo>
                  <a:pt x="11616" y="1912"/>
                </a:lnTo>
                <a:lnTo>
                  <a:pt x="11682" y="1897"/>
                </a:lnTo>
                <a:lnTo>
                  <a:pt x="11748" y="1880"/>
                </a:lnTo>
                <a:lnTo>
                  <a:pt x="11814" y="1863"/>
                </a:lnTo>
                <a:lnTo>
                  <a:pt x="11882" y="1843"/>
                </a:lnTo>
                <a:lnTo>
                  <a:pt x="11948" y="1824"/>
                </a:lnTo>
                <a:lnTo>
                  <a:pt x="12016" y="1803"/>
                </a:lnTo>
                <a:lnTo>
                  <a:pt x="12085" y="1782"/>
                </a:lnTo>
                <a:lnTo>
                  <a:pt x="12153" y="1759"/>
                </a:lnTo>
                <a:lnTo>
                  <a:pt x="12222" y="1736"/>
                </a:lnTo>
                <a:lnTo>
                  <a:pt x="12291" y="1711"/>
                </a:lnTo>
                <a:lnTo>
                  <a:pt x="12361" y="1685"/>
                </a:lnTo>
                <a:lnTo>
                  <a:pt x="12431" y="1657"/>
                </a:lnTo>
                <a:lnTo>
                  <a:pt x="12502" y="1629"/>
                </a:lnTo>
                <a:lnTo>
                  <a:pt x="12573" y="1600"/>
                </a:lnTo>
                <a:lnTo>
                  <a:pt x="12645" y="1569"/>
                </a:lnTo>
                <a:lnTo>
                  <a:pt x="12716" y="1538"/>
                </a:lnTo>
                <a:lnTo>
                  <a:pt x="12789" y="1505"/>
                </a:lnTo>
                <a:lnTo>
                  <a:pt x="12862" y="1471"/>
                </a:lnTo>
                <a:lnTo>
                  <a:pt x="12936" y="1436"/>
                </a:lnTo>
                <a:lnTo>
                  <a:pt x="13009" y="1399"/>
                </a:lnTo>
                <a:lnTo>
                  <a:pt x="13084" y="1362"/>
                </a:lnTo>
                <a:lnTo>
                  <a:pt x="13158" y="1323"/>
                </a:lnTo>
                <a:lnTo>
                  <a:pt x="13233" y="1283"/>
                </a:lnTo>
                <a:lnTo>
                  <a:pt x="13309" y="1242"/>
                </a:lnTo>
                <a:lnTo>
                  <a:pt x="13385" y="1199"/>
                </a:lnTo>
                <a:lnTo>
                  <a:pt x="13462" y="1156"/>
                </a:lnTo>
                <a:lnTo>
                  <a:pt x="13539" y="1110"/>
                </a:lnTo>
                <a:lnTo>
                  <a:pt x="13617" y="1064"/>
                </a:lnTo>
                <a:lnTo>
                  <a:pt x="13695" y="1016"/>
                </a:lnTo>
                <a:lnTo>
                  <a:pt x="13774" y="968"/>
                </a:lnTo>
                <a:lnTo>
                  <a:pt x="13853" y="917"/>
                </a:lnTo>
                <a:lnTo>
                  <a:pt x="13933" y="865"/>
                </a:lnTo>
                <a:lnTo>
                  <a:pt x="14013" y="813"/>
                </a:lnTo>
                <a:lnTo>
                  <a:pt x="14013" y="813"/>
                </a:lnTo>
                <a:lnTo>
                  <a:pt x="14002" y="821"/>
                </a:lnTo>
                <a:lnTo>
                  <a:pt x="13991" y="830"/>
                </a:lnTo>
                <a:lnTo>
                  <a:pt x="13980" y="841"/>
                </a:lnTo>
                <a:lnTo>
                  <a:pt x="13969" y="852"/>
                </a:lnTo>
                <a:lnTo>
                  <a:pt x="13959" y="865"/>
                </a:lnTo>
                <a:lnTo>
                  <a:pt x="13947" y="878"/>
                </a:lnTo>
                <a:lnTo>
                  <a:pt x="13925" y="908"/>
                </a:lnTo>
                <a:lnTo>
                  <a:pt x="13904" y="941"/>
                </a:lnTo>
                <a:lnTo>
                  <a:pt x="13883" y="977"/>
                </a:lnTo>
                <a:lnTo>
                  <a:pt x="13863" y="1014"/>
                </a:lnTo>
                <a:lnTo>
                  <a:pt x="13843" y="1052"/>
                </a:lnTo>
                <a:lnTo>
                  <a:pt x="13804" y="1129"/>
                </a:lnTo>
                <a:lnTo>
                  <a:pt x="13766" y="1202"/>
                </a:lnTo>
                <a:lnTo>
                  <a:pt x="13749" y="1236"/>
                </a:lnTo>
                <a:lnTo>
                  <a:pt x="13732" y="1268"/>
                </a:lnTo>
                <a:lnTo>
                  <a:pt x="13716" y="1296"/>
                </a:lnTo>
                <a:lnTo>
                  <a:pt x="13701" y="1321"/>
                </a:lnTo>
                <a:lnTo>
                  <a:pt x="13701" y="1321"/>
                </a:lnTo>
                <a:lnTo>
                  <a:pt x="13643" y="1406"/>
                </a:lnTo>
                <a:lnTo>
                  <a:pt x="13582" y="1492"/>
                </a:lnTo>
                <a:lnTo>
                  <a:pt x="13522" y="1575"/>
                </a:lnTo>
                <a:lnTo>
                  <a:pt x="13461" y="1658"/>
                </a:lnTo>
                <a:lnTo>
                  <a:pt x="13398" y="1742"/>
                </a:lnTo>
                <a:lnTo>
                  <a:pt x="13335" y="1823"/>
                </a:lnTo>
                <a:lnTo>
                  <a:pt x="13271" y="1905"/>
                </a:lnTo>
                <a:lnTo>
                  <a:pt x="13205" y="1985"/>
                </a:lnTo>
                <a:lnTo>
                  <a:pt x="13139" y="2066"/>
                </a:lnTo>
                <a:lnTo>
                  <a:pt x="13071" y="2145"/>
                </a:lnTo>
                <a:lnTo>
                  <a:pt x="13004" y="2224"/>
                </a:lnTo>
                <a:lnTo>
                  <a:pt x="12936" y="2302"/>
                </a:lnTo>
                <a:lnTo>
                  <a:pt x="12866" y="2378"/>
                </a:lnTo>
                <a:lnTo>
                  <a:pt x="12797" y="2455"/>
                </a:lnTo>
                <a:lnTo>
                  <a:pt x="12726" y="2531"/>
                </a:lnTo>
                <a:lnTo>
                  <a:pt x="12654" y="2607"/>
                </a:lnTo>
                <a:lnTo>
                  <a:pt x="12654" y="2607"/>
                </a:lnTo>
                <a:lnTo>
                  <a:pt x="12562" y="2702"/>
                </a:lnTo>
                <a:lnTo>
                  <a:pt x="12467" y="2797"/>
                </a:lnTo>
                <a:lnTo>
                  <a:pt x="12370" y="2890"/>
                </a:lnTo>
                <a:lnTo>
                  <a:pt x="12274" y="2984"/>
                </a:lnTo>
                <a:lnTo>
                  <a:pt x="12175" y="3075"/>
                </a:lnTo>
                <a:lnTo>
                  <a:pt x="12075" y="3166"/>
                </a:lnTo>
                <a:lnTo>
                  <a:pt x="11974" y="3255"/>
                </a:lnTo>
                <a:lnTo>
                  <a:pt x="11872" y="3344"/>
                </a:lnTo>
                <a:lnTo>
                  <a:pt x="11768" y="3430"/>
                </a:lnTo>
                <a:lnTo>
                  <a:pt x="11662" y="3517"/>
                </a:lnTo>
                <a:lnTo>
                  <a:pt x="11557" y="3602"/>
                </a:lnTo>
                <a:lnTo>
                  <a:pt x="11449" y="3686"/>
                </a:lnTo>
                <a:lnTo>
                  <a:pt x="11341" y="3768"/>
                </a:lnTo>
                <a:lnTo>
                  <a:pt x="11231" y="3850"/>
                </a:lnTo>
                <a:lnTo>
                  <a:pt x="11120" y="3929"/>
                </a:lnTo>
                <a:lnTo>
                  <a:pt x="11009" y="4009"/>
                </a:lnTo>
                <a:lnTo>
                  <a:pt x="10896" y="4086"/>
                </a:lnTo>
                <a:lnTo>
                  <a:pt x="10781" y="4161"/>
                </a:lnTo>
                <a:lnTo>
                  <a:pt x="10667" y="4237"/>
                </a:lnTo>
                <a:lnTo>
                  <a:pt x="10551" y="4310"/>
                </a:lnTo>
                <a:lnTo>
                  <a:pt x="10433" y="4382"/>
                </a:lnTo>
                <a:lnTo>
                  <a:pt x="10316" y="4452"/>
                </a:lnTo>
                <a:lnTo>
                  <a:pt x="10197" y="4521"/>
                </a:lnTo>
                <a:lnTo>
                  <a:pt x="10077" y="4590"/>
                </a:lnTo>
                <a:lnTo>
                  <a:pt x="9958" y="4656"/>
                </a:lnTo>
                <a:lnTo>
                  <a:pt x="9836" y="4720"/>
                </a:lnTo>
                <a:lnTo>
                  <a:pt x="9714" y="4784"/>
                </a:lnTo>
                <a:lnTo>
                  <a:pt x="9591" y="4845"/>
                </a:lnTo>
                <a:lnTo>
                  <a:pt x="9467" y="4905"/>
                </a:lnTo>
                <a:lnTo>
                  <a:pt x="9343" y="4965"/>
                </a:lnTo>
                <a:lnTo>
                  <a:pt x="9218" y="5022"/>
                </a:lnTo>
                <a:lnTo>
                  <a:pt x="9092" y="5077"/>
                </a:lnTo>
                <a:lnTo>
                  <a:pt x="8965" y="5131"/>
                </a:lnTo>
                <a:lnTo>
                  <a:pt x="8838" y="5183"/>
                </a:lnTo>
                <a:lnTo>
                  <a:pt x="8711" y="5234"/>
                </a:lnTo>
                <a:lnTo>
                  <a:pt x="8582" y="5283"/>
                </a:lnTo>
                <a:lnTo>
                  <a:pt x="8453" y="5330"/>
                </a:lnTo>
                <a:lnTo>
                  <a:pt x="8323" y="5375"/>
                </a:lnTo>
                <a:lnTo>
                  <a:pt x="8194" y="5419"/>
                </a:lnTo>
                <a:lnTo>
                  <a:pt x="8063" y="5461"/>
                </a:lnTo>
                <a:lnTo>
                  <a:pt x="7932" y="5501"/>
                </a:lnTo>
                <a:lnTo>
                  <a:pt x="7801" y="5539"/>
                </a:lnTo>
                <a:lnTo>
                  <a:pt x="7669" y="5576"/>
                </a:lnTo>
                <a:lnTo>
                  <a:pt x="7536" y="5610"/>
                </a:lnTo>
                <a:lnTo>
                  <a:pt x="7403" y="5644"/>
                </a:lnTo>
                <a:lnTo>
                  <a:pt x="7270" y="5674"/>
                </a:lnTo>
                <a:lnTo>
                  <a:pt x="7137" y="5703"/>
                </a:lnTo>
                <a:lnTo>
                  <a:pt x="7004" y="5730"/>
                </a:lnTo>
                <a:lnTo>
                  <a:pt x="6869" y="5755"/>
                </a:lnTo>
                <a:lnTo>
                  <a:pt x="6735" y="5778"/>
                </a:lnTo>
                <a:lnTo>
                  <a:pt x="6601" y="5799"/>
                </a:lnTo>
                <a:lnTo>
                  <a:pt x="6466" y="5819"/>
                </a:lnTo>
                <a:lnTo>
                  <a:pt x="6331" y="5836"/>
                </a:lnTo>
                <a:lnTo>
                  <a:pt x="6196" y="5851"/>
                </a:lnTo>
                <a:lnTo>
                  <a:pt x="6062" y="5864"/>
                </a:lnTo>
                <a:lnTo>
                  <a:pt x="5926" y="5875"/>
                </a:lnTo>
                <a:lnTo>
                  <a:pt x="5791" y="5884"/>
                </a:lnTo>
                <a:lnTo>
                  <a:pt x="5655" y="5890"/>
                </a:lnTo>
                <a:lnTo>
                  <a:pt x="5520" y="5895"/>
                </a:lnTo>
                <a:lnTo>
                  <a:pt x="5385" y="5897"/>
                </a:lnTo>
                <a:lnTo>
                  <a:pt x="5249" y="5897"/>
                </a:lnTo>
                <a:lnTo>
                  <a:pt x="5113" y="5895"/>
                </a:lnTo>
                <a:lnTo>
                  <a:pt x="4978" y="5891"/>
                </a:lnTo>
                <a:lnTo>
                  <a:pt x="4843" y="5884"/>
                </a:lnTo>
                <a:lnTo>
                  <a:pt x="4843" y="5884"/>
                </a:lnTo>
                <a:lnTo>
                  <a:pt x="4775" y="5880"/>
                </a:lnTo>
                <a:lnTo>
                  <a:pt x="4707" y="5875"/>
                </a:lnTo>
                <a:lnTo>
                  <a:pt x="4640" y="5869"/>
                </a:lnTo>
                <a:lnTo>
                  <a:pt x="4572" y="5863"/>
                </a:lnTo>
                <a:lnTo>
                  <a:pt x="4505" y="5856"/>
                </a:lnTo>
                <a:lnTo>
                  <a:pt x="4437" y="5848"/>
                </a:lnTo>
                <a:lnTo>
                  <a:pt x="4371" y="5840"/>
                </a:lnTo>
                <a:lnTo>
                  <a:pt x="4304" y="5830"/>
                </a:lnTo>
                <a:lnTo>
                  <a:pt x="4237" y="5820"/>
                </a:lnTo>
                <a:lnTo>
                  <a:pt x="4171" y="5810"/>
                </a:lnTo>
                <a:lnTo>
                  <a:pt x="4105" y="5797"/>
                </a:lnTo>
                <a:lnTo>
                  <a:pt x="4038" y="5785"/>
                </a:lnTo>
                <a:lnTo>
                  <a:pt x="3972" y="5772"/>
                </a:lnTo>
                <a:lnTo>
                  <a:pt x="3906" y="5759"/>
                </a:lnTo>
                <a:lnTo>
                  <a:pt x="3840" y="5744"/>
                </a:lnTo>
                <a:lnTo>
                  <a:pt x="3775" y="5729"/>
                </a:lnTo>
                <a:lnTo>
                  <a:pt x="3710" y="5714"/>
                </a:lnTo>
                <a:lnTo>
                  <a:pt x="3645" y="5697"/>
                </a:lnTo>
                <a:lnTo>
                  <a:pt x="3581" y="5680"/>
                </a:lnTo>
                <a:lnTo>
                  <a:pt x="3516" y="5662"/>
                </a:lnTo>
                <a:lnTo>
                  <a:pt x="3452" y="5643"/>
                </a:lnTo>
                <a:lnTo>
                  <a:pt x="3388" y="5622"/>
                </a:lnTo>
                <a:lnTo>
                  <a:pt x="3324" y="5602"/>
                </a:lnTo>
                <a:lnTo>
                  <a:pt x="3262" y="5581"/>
                </a:lnTo>
                <a:lnTo>
                  <a:pt x="3198" y="5559"/>
                </a:lnTo>
                <a:lnTo>
                  <a:pt x="3136" y="5537"/>
                </a:lnTo>
                <a:lnTo>
                  <a:pt x="3074" y="5513"/>
                </a:lnTo>
                <a:lnTo>
                  <a:pt x="3011" y="5489"/>
                </a:lnTo>
                <a:lnTo>
                  <a:pt x="2950" y="5465"/>
                </a:lnTo>
                <a:lnTo>
                  <a:pt x="2889" y="5438"/>
                </a:lnTo>
                <a:lnTo>
                  <a:pt x="2827" y="5412"/>
                </a:lnTo>
                <a:lnTo>
                  <a:pt x="2767" y="5384"/>
                </a:lnTo>
                <a:lnTo>
                  <a:pt x="2707" y="5356"/>
                </a:lnTo>
                <a:lnTo>
                  <a:pt x="2647" y="5328"/>
                </a:lnTo>
                <a:lnTo>
                  <a:pt x="2588" y="5298"/>
                </a:lnTo>
                <a:lnTo>
                  <a:pt x="2529" y="5268"/>
                </a:lnTo>
                <a:lnTo>
                  <a:pt x="2470" y="5236"/>
                </a:lnTo>
                <a:lnTo>
                  <a:pt x="2413" y="5204"/>
                </a:lnTo>
                <a:lnTo>
                  <a:pt x="2355" y="5172"/>
                </a:lnTo>
                <a:lnTo>
                  <a:pt x="2297" y="5138"/>
                </a:lnTo>
                <a:lnTo>
                  <a:pt x="2241" y="5104"/>
                </a:lnTo>
                <a:lnTo>
                  <a:pt x="2185" y="5068"/>
                </a:lnTo>
                <a:lnTo>
                  <a:pt x="2128" y="5032"/>
                </a:lnTo>
                <a:lnTo>
                  <a:pt x="2073" y="4996"/>
                </a:lnTo>
                <a:lnTo>
                  <a:pt x="2019" y="4958"/>
                </a:lnTo>
                <a:lnTo>
                  <a:pt x="1964" y="4920"/>
                </a:lnTo>
                <a:lnTo>
                  <a:pt x="1910" y="4880"/>
                </a:lnTo>
                <a:lnTo>
                  <a:pt x="1857" y="4840"/>
                </a:lnTo>
                <a:lnTo>
                  <a:pt x="1804" y="4800"/>
                </a:lnTo>
                <a:lnTo>
                  <a:pt x="1752" y="4758"/>
                </a:lnTo>
                <a:lnTo>
                  <a:pt x="1700" y="4715"/>
                </a:lnTo>
                <a:lnTo>
                  <a:pt x="1650" y="4672"/>
                </a:lnTo>
                <a:lnTo>
                  <a:pt x="1598" y="4628"/>
                </a:lnTo>
                <a:lnTo>
                  <a:pt x="1549" y="4584"/>
                </a:lnTo>
                <a:lnTo>
                  <a:pt x="1499" y="4537"/>
                </a:lnTo>
                <a:lnTo>
                  <a:pt x="1450" y="4491"/>
                </a:lnTo>
                <a:lnTo>
                  <a:pt x="1402" y="4444"/>
                </a:lnTo>
                <a:lnTo>
                  <a:pt x="1355" y="4396"/>
                </a:lnTo>
                <a:lnTo>
                  <a:pt x="1308" y="4346"/>
                </a:lnTo>
                <a:lnTo>
                  <a:pt x="1261" y="4296"/>
                </a:lnTo>
                <a:lnTo>
                  <a:pt x="1215" y="4246"/>
                </a:lnTo>
                <a:lnTo>
                  <a:pt x="1171" y="4195"/>
                </a:lnTo>
                <a:lnTo>
                  <a:pt x="1126" y="4142"/>
                </a:lnTo>
                <a:lnTo>
                  <a:pt x="1082" y="4089"/>
                </a:lnTo>
                <a:lnTo>
                  <a:pt x="1082" y="4089"/>
                </a:lnTo>
                <a:lnTo>
                  <a:pt x="1051" y="4049"/>
                </a:lnTo>
                <a:lnTo>
                  <a:pt x="1020" y="4010"/>
                </a:lnTo>
                <a:lnTo>
                  <a:pt x="990" y="3969"/>
                </a:lnTo>
                <a:lnTo>
                  <a:pt x="960" y="3929"/>
                </a:lnTo>
                <a:lnTo>
                  <a:pt x="930" y="3888"/>
                </a:lnTo>
                <a:lnTo>
                  <a:pt x="902" y="3848"/>
                </a:lnTo>
                <a:lnTo>
                  <a:pt x="874" y="3806"/>
                </a:lnTo>
                <a:lnTo>
                  <a:pt x="846" y="3764"/>
                </a:lnTo>
                <a:lnTo>
                  <a:pt x="793" y="3681"/>
                </a:lnTo>
                <a:lnTo>
                  <a:pt x="741" y="3596"/>
                </a:lnTo>
                <a:lnTo>
                  <a:pt x="692" y="3510"/>
                </a:lnTo>
                <a:lnTo>
                  <a:pt x="645" y="3423"/>
                </a:lnTo>
                <a:lnTo>
                  <a:pt x="600" y="3336"/>
                </a:lnTo>
                <a:lnTo>
                  <a:pt x="556" y="3247"/>
                </a:lnTo>
                <a:lnTo>
                  <a:pt x="515" y="3158"/>
                </a:lnTo>
                <a:lnTo>
                  <a:pt x="475" y="3067"/>
                </a:lnTo>
                <a:lnTo>
                  <a:pt x="438" y="2976"/>
                </a:lnTo>
                <a:lnTo>
                  <a:pt x="401" y="2884"/>
                </a:lnTo>
                <a:lnTo>
                  <a:pt x="367" y="2792"/>
                </a:lnTo>
                <a:lnTo>
                  <a:pt x="334" y="2699"/>
                </a:lnTo>
                <a:lnTo>
                  <a:pt x="304" y="2605"/>
                </a:lnTo>
                <a:lnTo>
                  <a:pt x="274" y="2510"/>
                </a:lnTo>
                <a:lnTo>
                  <a:pt x="247" y="2416"/>
                </a:lnTo>
                <a:lnTo>
                  <a:pt x="219" y="2320"/>
                </a:lnTo>
                <a:lnTo>
                  <a:pt x="194" y="2225"/>
                </a:lnTo>
                <a:lnTo>
                  <a:pt x="171" y="2128"/>
                </a:lnTo>
                <a:lnTo>
                  <a:pt x="149" y="2032"/>
                </a:lnTo>
                <a:lnTo>
                  <a:pt x="128" y="1934"/>
                </a:lnTo>
                <a:lnTo>
                  <a:pt x="108" y="1836"/>
                </a:lnTo>
                <a:lnTo>
                  <a:pt x="90" y="1739"/>
                </a:lnTo>
                <a:lnTo>
                  <a:pt x="72" y="1640"/>
                </a:lnTo>
                <a:lnTo>
                  <a:pt x="55" y="1542"/>
                </a:lnTo>
                <a:lnTo>
                  <a:pt x="40" y="1443"/>
                </a:lnTo>
                <a:lnTo>
                  <a:pt x="26" y="1345"/>
                </a:lnTo>
                <a:lnTo>
                  <a:pt x="13" y="1246"/>
                </a:lnTo>
                <a:lnTo>
                  <a:pt x="0" y="1148"/>
                </a:lnTo>
                <a:lnTo>
                  <a:pt x="0" y="1148"/>
                </a:lnTo>
                <a:close/>
              </a:path>
            </a:pathLst>
          </a:custGeom>
          <a:solidFill>
            <a:srgbClr val="0D939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5060496" y="3192068"/>
            <a:ext cx="1418416" cy="2205102"/>
          </a:xfrm>
          <a:custGeom>
            <a:avLst/>
            <a:gdLst>
              <a:gd name="T0" fmla="*/ 2920 w 8330"/>
              <a:gd name="T1" fmla="*/ 36 h 12948"/>
              <a:gd name="T2" fmla="*/ 2859 w 8330"/>
              <a:gd name="T3" fmla="*/ 180 h 12948"/>
              <a:gd name="T4" fmla="*/ 2844 w 8330"/>
              <a:gd name="T5" fmla="*/ 369 h 12948"/>
              <a:gd name="T6" fmla="*/ 2885 w 8330"/>
              <a:gd name="T7" fmla="*/ 682 h 12948"/>
              <a:gd name="T8" fmla="*/ 2944 w 8330"/>
              <a:gd name="T9" fmla="*/ 823 h 12948"/>
              <a:gd name="T10" fmla="*/ 3128 w 8330"/>
              <a:gd name="T11" fmla="*/ 1077 h 12948"/>
              <a:gd name="T12" fmla="*/ 3391 w 8330"/>
              <a:gd name="T13" fmla="*/ 1301 h 12948"/>
              <a:gd name="T14" fmla="*/ 3900 w 8330"/>
              <a:gd name="T15" fmla="*/ 1619 h 12948"/>
              <a:gd name="T16" fmla="*/ 4176 w 8330"/>
              <a:gd name="T17" fmla="*/ 1801 h 12948"/>
              <a:gd name="T18" fmla="*/ 4437 w 8330"/>
              <a:gd name="T19" fmla="*/ 2013 h 12948"/>
              <a:gd name="T20" fmla="*/ 4839 w 8330"/>
              <a:gd name="T21" fmla="*/ 2431 h 12948"/>
              <a:gd name="T22" fmla="*/ 5188 w 8330"/>
              <a:gd name="T23" fmla="*/ 2891 h 12948"/>
              <a:gd name="T24" fmla="*/ 5532 w 8330"/>
              <a:gd name="T25" fmla="*/ 3492 h 12948"/>
              <a:gd name="T26" fmla="*/ 5777 w 8330"/>
              <a:gd name="T27" fmla="*/ 4135 h 12948"/>
              <a:gd name="T28" fmla="*/ 5909 w 8330"/>
              <a:gd name="T29" fmla="*/ 4759 h 12948"/>
              <a:gd name="T30" fmla="*/ 5938 w 8330"/>
              <a:gd name="T31" fmla="*/ 5102 h 12948"/>
              <a:gd name="T32" fmla="*/ 5936 w 8330"/>
              <a:gd name="T33" fmla="*/ 5448 h 12948"/>
              <a:gd name="T34" fmla="*/ 5903 w 8330"/>
              <a:gd name="T35" fmla="*/ 5794 h 12948"/>
              <a:gd name="T36" fmla="*/ 5723 w 8330"/>
              <a:gd name="T37" fmla="*/ 7031 h 12948"/>
              <a:gd name="T38" fmla="*/ 5645 w 8330"/>
              <a:gd name="T39" fmla="*/ 7815 h 12948"/>
              <a:gd name="T40" fmla="*/ 5633 w 8330"/>
              <a:gd name="T41" fmla="*/ 8599 h 12948"/>
              <a:gd name="T42" fmla="*/ 5692 w 8330"/>
              <a:gd name="T43" fmla="*/ 9213 h 12948"/>
              <a:gd name="T44" fmla="*/ 5769 w 8330"/>
              <a:gd name="T45" fmla="*/ 9603 h 12948"/>
              <a:gd name="T46" fmla="*/ 5882 w 8330"/>
              <a:gd name="T47" fmla="*/ 9993 h 12948"/>
              <a:gd name="T48" fmla="*/ 6036 w 8330"/>
              <a:gd name="T49" fmla="*/ 10383 h 12948"/>
              <a:gd name="T50" fmla="*/ 6233 w 8330"/>
              <a:gd name="T51" fmla="*/ 10774 h 12948"/>
              <a:gd name="T52" fmla="*/ 6478 w 8330"/>
              <a:gd name="T53" fmla="*/ 11164 h 12948"/>
              <a:gd name="T54" fmla="*/ 6776 w 8330"/>
              <a:gd name="T55" fmla="*/ 11554 h 12948"/>
              <a:gd name="T56" fmla="*/ 7130 w 8330"/>
              <a:gd name="T57" fmla="*/ 11944 h 12948"/>
              <a:gd name="T58" fmla="*/ 7545 w 8330"/>
              <a:gd name="T59" fmla="*/ 12334 h 12948"/>
              <a:gd name="T60" fmla="*/ 8025 w 8330"/>
              <a:gd name="T61" fmla="*/ 12724 h 12948"/>
              <a:gd name="T62" fmla="*/ 8306 w 8330"/>
              <a:gd name="T63" fmla="*/ 12933 h 12948"/>
              <a:gd name="T64" fmla="*/ 8130 w 8330"/>
              <a:gd name="T65" fmla="*/ 12885 h 12948"/>
              <a:gd name="T66" fmla="*/ 7772 w 8330"/>
              <a:gd name="T67" fmla="*/ 12845 h 12948"/>
              <a:gd name="T68" fmla="*/ 7242 w 8330"/>
              <a:gd name="T69" fmla="*/ 12708 h 12948"/>
              <a:gd name="T70" fmla="*/ 6553 w 8330"/>
              <a:gd name="T71" fmla="*/ 12479 h 12948"/>
              <a:gd name="T72" fmla="*/ 5921 w 8330"/>
              <a:gd name="T73" fmla="*/ 12221 h 12948"/>
              <a:gd name="T74" fmla="*/ 5077 w 8330"/>
              <a:gd name="T75" fmla="*/ 11797 h 12948"/>
              <a:gd name="T76" fmla="*/ 4266 w 8330"/>
              <a:gd name="T77" fmla="*/ 11298 h 12948"/>
              <a:gd name="T78" fmla="*/ 3494 w 8330"/>
              <a:gd name="T79" fmla="*/ 10726 h 12948"/>
              <a:gd name="T80" fmla="*/ 2772 w 8330"/>
              <a:gd name="T81" fmla="*/ 10089 h 12948"/>
              <a:gd name="T82" fmla="*/ 2111 w 8330"/>
              <a:gd name="T83" fmla="*/ 9391 h 12948"/>
              <a:gd name="T84" fmla="*/ 1518 w 8330"/>
              <a:gd name="T85" fmla="*/ 8638 h 12948"/>
              <a:gd name="T86" fmla="*/ 1004 w 8330"/>
              <a:gd name="T87" fmla="*/ 7833 h 12948"/>
              <a:gd name="T88" fmla="*/ 579 w 8330"/>
              <a:gd name="T89" fmla="*/ 6984 h 12948"/>
              <a:gd name="T90" fmla="*/ 292 w 8330"/>
              <a:gd name="T91" fmla="*/ 6224 h 12948"/>
              <a:gd name="T92" fmla="*/ 164 w 8330"/>
              <a:gd name="T93" fmla="*/ 5768 h 12948"/>
              <a:gd name="T94" fmla="*/ 71 w 8330"/>
              <a:gd name="T95" fmla="*/ 5305 h 12948"/>
              <a:gd name="T96" fmla="*/ 16 w 8330"/>
              <a:gd name="T97" fmla="*/ 4840 h 12948"/>
              <a:gd name="T98" fmla="*/ 0 w 8330"/>
              <a:gd name="T99" fmla="*/ 4374 h 12948"/>
              <a:gd name="T100" fmla="*/ 26 w 8330"/>
              <a:gd name="T101" fmla="*/ 3909 h 12948"/>
              <a:gd name="T102" fmla="*/ 94 w 8330"/>
              <a:gd name="T103" fmla="*/ 3451 h 12948"/>
              <a:gd name="T104" fmla="*/ 208 w 8330"/>
              <a:gd name="T105" fmla="*/ 2999 h 12948"/>
              <a:gd name="T106" fmla="*/ 368 w 8330"/>
              <a:gd name="T107" fmla="*/ 2558 h 12948"/>
              <a:gd name="T108" fmla="*/ 577 w 8330"/>
              <a:gd name="T109" fmla="*/ 2130 h 12948"/>
              <a:gd name="T110" fmla="*/ 743 w 8330"/>
              <a:gd name="T111" fmla="*/ 1856 h 12948"/>
              <a:gd name="T112" fmla="*/ 1074 w 8330"/>
              <a:gd name="T113" fmla="*/ 1422 h 12948"/>
              <a:gd name="T114" fmla="*/ 1562 w 8330"/>
              <a:gd name="T115" fmla="*/ 935 h 12948"/>
              <a:gd name="T116" fmla="*/ 2111 w 8330"/>
              <a:gd name="T117" fmla="*/ 513 h 12948"/>
              <a:gd name="T118" fmla="*/ 2702 w 8330"/>
              <a:gd name="T119" fmla="*/ 144 h 1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330" h="12948">
                <a:moveTo>
                  <a:pt x="2964" y="0"/>
                </a:moveTo>
                <a:lnTo>
                  <a:pt x="2964" y="0"/>
                </a:lnTo>
                <a:lnTo>
                  <a:pt x="2956" y="5"/>
                </a:lnTo>
                <a:lnTo>
                  <a:pt x="2948" y="10"/>
                </a:lnTo>
                <a:lnTo>
                  <a:pt x="2940" y="16"/>
                </a:lnTo>
                <a:lnTo>
                  <a:pt x="2933" y="22"/>
                </a:lnTo>
                <a:lnTo>
                  <a:pt x="2920" y="36"/>
                </a:lnTo>
                <a:lnTo>
                  <a:pt x="2908" y="52"/>
                </a:lnTo>
                <a:lnTo>
                  <a:pt x="2897" y="70"/>
                </a:lnTo>
                <a:lnTo>
                  <a:pt x="2887" y="89"/>
                </a:lnTo>
                <a:lnTo>
                  <a:pt x="2879" y="110"/>
                </a:lnTo>
                <a:lnTo>
                  <a:pt x="2871" y="132"/>
                </a:lnTo>
                <a:lnTo>
                  <a:pt x="2865" y="156"/>
                </a:lnTo>
                <a:lnTo>
                  <a:pt x="2859" y="180"/>
                </a:lnTo>
                <a:lnTo>
                  <a:pt x="2855" y="205"/>
                </a:lnTo>
                <a:lnTo>
                  <a:pt x="2851" y="231"/>
                </a:lnTo>
                <a:lnTo>
                  <a:pt x="2848" y="258"/>
                </a:lnTo>
                <a:lnTo>
                  <a:pt x="2846" y="285"/>
                </a:lnTo>
                <a:lnTo>
                  <a:pt x="2845" y="312"/>
                </a:lnTo>
                <a:lnTo>
                  <a:pt x="2844" y="341"/>
                </a:lnTo>
                <a:lnTo>
                  <a:pt x="2844" y="369"/>
                </a:lnTo>
                <a:lnTo>
                  <a:pt x="2845" y="397"/>
                </a:lnTo>
                <a:lnTo>
                  <a:pt x="2848" y="452"/>
                </a:lnTo>
                <a:lnTo>
                  <a:pt x="2853" y="506"/>
                </a:lnTo>
                <a:lnTo>
                  <a:pt x="2860" y="557"/>
                </a:lnTo>
                <a:lnTo>
                  <a:pt x="2868" y="603"/>
                </a:lnTo>
                <a:lnTo>
                  <a:pt x="2876" y="645"/>
                </a:lnTo>
                <a:lnTo>
                  <a:pt x="2885" y="682"/>
                </a:lnTo>
                <a:lnTo>
                  <a:pt x="2895" y="711"/>
                </a:lnTo>
                <a:lnTo>
                  <a:pt x="2895" y="711"/>
                </a:lnTo>
                <a:lnTo>
                  <a:pt x="2903" y="734"/>
                </a:lnTo>
                <a:lnTo>
                  <a:pt x="2913" y="757"/>
                </a:lnTo>
                <a:lnTo>
                  <a:pt x="2922" y="779"/>
                </a:lnTo>
                <a:lnTo>
                  <a:pt x="2933" y="801"/>
                </a:lnTo>
                <a:lnTo>
                  <a:pt x="2944" y="823"/>
                </a:lnTo>
                <a:lnTo>
                  <a:pt x="2955" y="844"/>
                </a:lnTo>
                <a:lnTo>
                  <a:pt x="2980" y="887"/>
                </a:lnTo>
                <a:lnTo>
                  <a:pt x="3007" y="927"/>
                </a:lnTo>
                <a:lnTo>
                  <a:pt x="3035" y="966"/>
                </a:lnTo>
                <a:lnTo>
                  <a:pt x="3064" y="1004"/>
                </a:lnTo>
                <a:lnTo>
                  <a:pt x="3095" y="1042"/>
                </a:lnTo>
                <a:lnTo>
                  <a:pt x="3128" y="1077"/>
                </a:lnTo>
                <a:lnTo>
                  <a:pt x="3163" y="1112"/>
                </a:lnTo>
                <a:lnTo>
                  <a:pt x="3198" y="1146"/>
                </a:lnTo>
                <a:lnTo>
                  <a:pt x="3235" y="1178"/>
                </a:lnTo>
                <a:lnTo>
                  <a:pt x="3272" y="1210"/>
                </a:lnTo>
                <a:lnTo>
                  <a:pt x="3311" y="1242"/>
                </a:lnTo>
                <a:lnTo>
                  <a:pt x="3351" y="1272"/>
                </a:lnTo>
                <a:lnTo>
                  <a:pt x="3391" y="1301"/>
                </a:lnTo>
                <a:lnTo>
                  <a:pt x="3432" y="1330"/>
                </a:lnTo>
                <a:lnTo>
                  <a:pt x="3474" y="1358"/>
                </a:lnTo>
                <a:lnTo>
                  <a:pt x="3516" y="1386"/>
                </a:lnTo>
                <a:lnTo>
                  <a:pt x="3559" y="1414"/>
                </a:lnTo>
                <a:lnTo>
                  <a:pt x="3644" y="1466"/>
                </a:lnTo>
                <a:lnTo>
                  <a:pt x="3730" y="1518"/>
                </a:lnTo>
                <a:lnTo>
                  <a:pt x="3900" y="1619"/>
                </a:lnTo>
                <a:lnTo>
                  <a:pt x="3981" y="1669"/>
                </a:lnTo>
                <a:lnTo>
                  <a:pt x="4021" y="1694"/>
                </a:lnTo>
                <a:lnTo>
                  <a:pt x="4060" y="1719"/>
                </a:lnTo>
                <a:lnTo>
                  <a:pt x="4060" y="1719"/>
                </a:lnTo>
                <a:lnTo>
                  <a:pt x="4099" y="1745"/>
                </a:lnTo>
                <a:lnTo>
                  <a:pt x="4138" y="1773"/>
                </a:lnTo>
                <a:lnTo>
                  <a:pt x="4176" y="1801"/>
                </a:lnTo>
                <a:lnTo>
                  <a:pt x="4215" y="1829"/>
                </a:lnTo>
                <a:lnTo>
                  <a:pt x="4253" y="1858"/>
                </a:lnTo>
                <a:lnTo>
                  <a:pt x="4290" y="1888"/>
                </a:lnTo>
                <a:lnTo>
                  <a:pt x="4327" y="1918"/>
                </a:lnTo>
                <a:lnTo>
                  <a:pt x="4364" y="1950"/>
                </a:lnTo>
                <a:lnTo>
                  <a:pt x="4401" y="1981"/>
                </a:lnTo>
                <a:lnTo>
                  <a:pt x="4437" y="2013"/>
                </a:lnTo>
                <a:lnTo>
                  <a:pt x="4472" y="2045"/>
                </a:lnTo>
                <a:lnTo>
                  <a:pt x="4507" y="2078"/>
                </a:lnTo>
                <a:lnTo>
                  <a:pt x="4577" y="2146"/>
                </a:lnTo>
                <a:lnTo>
                  <a:pt x="4645" y="2215"/>
                </a:lnTo>
                <a:lnTo>
                  <a:pt x="4711" y="2285"/>
                </a:lnTo>
                <a:lnTo>
                  <a:pt x="4776" y="2358"/>
                </a:lnTo>
                <a:lnTo>
                  <a:pt x="4839" y="2431"/>
                </a:lnTo>
                <a:lnTo>
                  <a:pt x="4900" y="2506"/>
                </a:lnTo>
                <a:lnTo>
                  <a:pt x="4961" y="2581"/>
                </a:lnTo>
                <a:lnTo>
                  <a:pt x="5019" y="2657"/>
                </a:lnTo>
                <a:lnTo>
                  <a:pt x="5076" y="2733"/>
                </a:lnTo>
                <a:lnTo>
                  <a:pt x="5132" y="2809"/>
                </a:lnTo>
                <a:lnTo>
                  <a:pt x="5132" y="2809"/>
                </a:lnTo>
                <a:lnTo>
                  <a:pt x="5188" y="2891"/>
                </a:lnTo>
                <a:lnTo>
                  <a:pt x="5243" y="2974"/>
                </a:lnTo>
                <a:lnTo>
                  <a:pt x="5296" y="3058"/>
                </a:lnTo>
                <a:lnTo>
                  <a:pt x="5347" y="3142"/>
                </a:lnTo>
                <a:lnTo>
                  <a:pt x="5396" y="3229"/>
                </a:lnTo>
                <a:lnTo>
                  <a:pt x="5444" y="3315"/>
                </a:lnTo>
                <a:lnTo>
                  <a:pt x="5489" y="3403"/>
                </a:lnTo>
                <a:lnTo>
                  <a:pt x="5532" y="3492"/>
                </a:lnTo>
                <a:lnTo>
                  <a:pt x="5573" y="3582"/>
                </a:lnTo>
                <a:lnTo>
                  <a:pt x="5612" y="3672"/>
                </a:lnTo>
                <a:lnTo>
                  <a:pt x="5650" y="3763"/>
                </a:lnTo>
                <a:lnTo>
                  <a:pt x="5685" y="3855"/>
                </a:lnTo>
                <a:lnTo>
                  <a:pt x="5718" y="3948"/>
                </a:lnTo>
                <a:lnTo>
                  <a:pt x="5749" y="4041"/>
                </a:lnTo>
                <a:lnTo>
                  <a:pt x="5777" y="4135"/>
                </a:lnTo>
                <a:lnTo>
                  <a:pt x="5805" y="4229"/>
                </a:lnTo>
                <a:lnTo>
                  <a:pt x="5829" y="4325"/>
                </a:lnTo>
                <a:lnTo>
                  <a:pt x="5851" y="4420"/>
                </a:lnTo>
                <a:lnTo>
                  <a:pt x="5870" y="4517"/>
                </a:lnTo>
                <a:lnTo>
                  <a:pt x="5887" y="4613"/>
                </a:lnTo>
                <a:lnTo>
                  <a:pt x="5902" y="4711"/>
                </a:lnTo>
                <a:lnTo>
                  <a:pt x="5909" y="4759"/>
                </a:lnTo>
                <a:lnTo>
                  <a:pt x="5915" y="4808"/>
                </a:lnTo>
                <a:lnTo>
                  <a:pt x="5920" y="4857"/>
                </a:lnTo>
                <a:lnTo>
                  <a:pt x="5925" y="4906"/>
                </a:lnTo>
                <a:lnTo>
                  <a:pt x="5929" y="4954"/>
                </a:lnTo>
                <a:lnTo>
                  <a:pt x="5933" y="5004"/>
                </a:lnTo>
                <a:lnTo>
                  <a:pt x="5936" y="5053"/>
                </a:lnTo>
                <a:lnTo>
                  <a:pt x="5938" y="5102"/>
                </a:lnTo>
                <a:lnTo>
                  <a:pt x="5940" y="5151"/>
                </a:lnTo>
                <a:lnTo>
                  <a:pt x="5941" y="5201"/>
                </a:lnTo>
                <a:lnTo>
                  <a:pt x="5941" y="5250"/>
                </a:lnTo>
                <a:lnTo>
                  <a:pt x="5941" y="5299"/>
                </a:lnTo>
                <a:lnTo>
                  <a:pt x="5940" y="5348"/>
                </a:lnTo>
                <a:lnTo>
                  <a:pt x="5938" y="5399"/>
                </a:lnTo>
                <a:lnTo>
                  <a:pt x="5936" y="5448"/>
                </a:lnTo>
                <a:lnTo>
                  <a:pt x="5934" y="5497"/>
                </a:lnTo>
                <a:lnTo>
                  <a:pt x="5930" y="5547"/>
                </a:lnTo>
                <a:lnTo>
                  <a:pt x="5926" y="5596"/>
                </a:lnTo>
                <a:lnTo>
                  <a:pt x="5921" y="5646"/>
                </a:lnTo>
                <a:lnTo>
                  <a:pt x="5916" y="5695"/>
                </a:lnTo>
                <a:lnTo>
                  <a:pt x="5910" y="5745"/>
                </a:lnTo>
                <a:lnTo>
                  <a:pt x="5903" y="5794"/>
                </a:lnTo>
                <a:lnTo>
                  <a:pt x="5903" y="5794"/>
                </a:lnTo>
                <a:lnTo>
                  <a:pt x="5870" y="6019"/>
                </a:lnTo>
                <a:lnTo>
                  <a:pt x="5836" y="6244"/>
                </a:lnTo>
                <a:lnTo>
                  <a:pt x="5803" y="6470"/>
                </a:lnTo>
                <a:lnTo>
                  <a:pt x="5769" y="6694"/>
                </a:lnTo>
                <a:lnTo>
                  <a:pt x="5738" y="6919"/>
                </a:lnTo>
                <a:lnTo>
                  <a:pt x="5723" y="7031"/>
                </a:lnTo>
                <a:lnTo>
                  <a:pt x="5709" y="7143"/>
                </a:lnTo>
                <a:lnTo>
                  <a:pt x="5696" y="7255"/>
                </a:lnTo>
                <a:lnTo>
                  <a:pt x="5683" y="7368"/>
                </a:lnTo>
                <a:lnTo>
                  <a:pt x="5672" y="7479"/>
                </a:lnTo>
                <a:lnTo>
                  <a:pt x="5662" y="7592"/>
                </a:lnTo>
                <a:lnTo>
                  <a:pt x="5652" y="7704"/>
                </a:lnTo>
                <a:lnTo>
                  <a:pt x="5645" y="7815"/>
                </a:lnTo>
                <a:lnTo>
                  <a:pt x="5638" y="7928"/>
                </a:lnTo>
                <a:lnTo>
                  <a:pt x="5633" y="8039"/>
                </a:lnTo>
                <a:lnTo>
                  <a:pt x="5629" y="8151"/>
                </a:lnTo>
                <a:lnTo>
                  <a:pt x="5628" y="8263"/>
                </a:lnTo>
                <a:lnTo>
                  <a:pt x="5627" y="8375"/>
                </a:lnTo>
                <a:lnTo>
                  <a:pt x="5629" y="8487"/>
                </a:lnTo>
                <a:lnTo>
                  <a:pt x="5633" y="8599"/>
                </a:lnTo>
                <a:lnTo>
                  <a:pt x="5638" y="8710"/>
                </a:lnTo>
                <a:lnTo>
                  <a:pt x="5646" y="8822"/>
                </a:lnTo>
                <a:lnTo>
                  <a:pt x="5656" y="8933"/>
                </a:lnTo>
                <a:lnTo>
                  <a:pt x="5669" y="9045"/>
                </a:lnTo>
                <a:lnTo>
                  <a:pt x="5676" y="9101"/>
                </a:lnTo>
                <a:lnTo>
                  <a:pt x="5684" y="9157"/>
                </a:lnTo>
                <a:lnTo>
                  <a:pt x="5692" y="9213"/>
                </a:lnTo>
                <a:lnTo>
                  <a:pt x="5701" y="9268"/>
                </a:lnTo>
                <a:lnTo>
                  <a:pt x="5710" y="9325"/>
                </a:lnTo>
                <a:lnTo>
                  <a:pt x="5721" y="9380"/>
                </a:lnTo>
                <a:lnTo>
                  <a:pt x="5732" y="9436"/>
                </a:lnTo>
                <a:lnTo>
                  <a:pt x="5743" y="9491"/>
                </a:lnTo>
                <a:lnTo>
                  <a:pt x="5756" y="9548"/>
                </a:lnTo>
                <a:lnTo>
                  <a:pt x="5769" y="9603"/>
                </a:lnTo>
                <a:lnTo>
                  <a:pt x="5783" y="9658"/>
                </a:lnTo>
                <a:lnTo>
                  <a:pt x="5798" y="9715"/>
                </a:lnTo>
                <a:lnTo>
                  <a:pt x="5814" y="9770"/>
                </a:lnTo>
                <a:lnTo>
                  <a:pt x="5830" y="9826"/>
                </a:lnTo>
                <a:lnTo>
                  <a:pt x="5846" y="9882"/>
                </a:lnTo>
                <a:lnTo>
                  <a:pt x="5864" y="9938"/>
                </a:lnTo>
                <a:lnTo>
                  <a:pt x="5882" y="9993"/>
                </a:lnTo>
                <a:lnTo>
                  <a:pt x="5902" y="10050"/>
                </a:lnTo>
                <a:lnTo>
                  <a:pt x="5922" y="10105"/>
                </a:lnTo>
                <a:lnTo>
                  <a:pt x="5943" y="10160"/>
                </a:lnTo>
                <a:lnTo>
                  <a:pt x="5964" y="10217"/>
                </a:lnTo>
                <a:lnTo>
                  <a:pt x="5988" y="10272"/>
                </a:lnTo>
                <a:lnTo>
                  <a:pt x="6011" y="10328"/>
                </a:lnTo>
                <a:lnTo>
                  <a:pt x="6036" y="10383"/>
                </a:lnTo>
                <a:lnTo>
                  <a:pt x="6061" y="10440"/>
                </a:lnTo>
                <a:lnTo>
                  <a:pt x="6087" y="10495"/>
                </a:lnTo>
                <a:lnTo>
                  <a:pt x="6114" y="10550"/>
                </a:lnTo>
                <a:lnTo>
                  <a:pt x="6142" y="10607"/>
                </a:lnTo>
                <a:lnTo>
                  <a:pt x="6172" y="10662"/>
                </a:lnTo>
                <a:lnTo>
                  <a:pt x="6202" y="10718"/>
                </a:lnTo>
                <a:lnTo>
                  <a:pt x="6233" y="10774"/>
                </a:lnTo>
                <a:lnTo>
                  <a:pt x="6265" y="10830"/>
                </a:lnTo>
                <a:lnTo>
                  <a:pt x="6297" y="10885"/>
                </a:lnTo>
                <a:lnTo>
                  <a:pt x="6332" y="10941"/>
                </a:lnTo>
                <a:lnTo>
                  <a:pt x="6367" y="10997"/>
                </a:lnTo>
                <a:lnTo>
                  <a:pt x="6403" y="11052"/>
                </a:lnTo>
                <a:lnTo>
                  <a:pt x="6440" y="11108"/>
                </a:lnTo>
                <a:lnTo>
                  <a:pt x="6478" y="11164"/>
                </a:lnTo>
                <a:lnTo>
                  <a:pt x="6518" y="11219"/>
                </a:lnTo>
                <a:lnTo>
                  <a:pt x="6558" y="11275"/>
                </a:lnTo>
                <a:lnTo>
                  <a:pt x="6599" y="11331"/>
                </a:lnTo>
                <a:lnTo>
                  <a:pt x="6641" y="11387"/>
                </a:lnTo>
                <a:lnTo>
                  <a:pt x="6686" y="11442"/>
                </a:lnTo>
                <a:lnTo>
                  <a:pt x="6730" y="11498"/>
                </a:lnTo>
                <a:lnTo>
                  <a:pt x="6776" y="11554"/>
                </a:lnTo>
                <a:lnTo>
                  <a:pt x="6823" y="11609"/>
                </a:lnTo>
                <a:lnTo>
                  <a:pt x="6872" y="11666"/>
                </a:lnTo>
                <a:lnTo>
                  <a:pt x="6921" y="11721"/>
                </a:lnTo>
                <a:lnTo>
                  <a:pt x="6971" y="11776"/>
                </a:lnTo>
                <a:lnTo>
                  <a:pt x="7024" y="11832"/>
                </a:lnTo>
                <a:lnTo>
                  <a:pt x="7076" y="11888"/>
                </a:lnTo>
                <a:lnTo>
                  <a:pt x="7130" y="11944"/>
                </a:lnTo>
                <a:lnTo>
                  <a:pt x="7185" y="11999"/>
                </a:lnTo>
                <a:lnTo>
                  <a:pt x="7243" y="12056"/>
                </a:lnTo>
                <a:lnTo>
                  <a:pt x="7300" y="12111"/>
                </a:lnTo>
                <a:lnTo>
                  <a:pt x="7359" y="12166"/>
                </a:lnTo>
                <a:lnTo>
                  <a:pt x="7421" y="12223"/>
                </a:lnTo>
                <a:lnTo>
                  <a:pt x="7482" y="12278"/>
                </a:lnTo>
                <a:lnTo>
                  <a:pt x="7545" y="12334"/>
                </a:lnTo>
                <a:lnTo>
                  <a:pt x="7610" y="12390"/>
                </a:lnTo>
                <a:lnTo>
                  <a:pt x="7675" y="12446"/>
                </a:lnTo>
                <a:lnTo>
                  <a:pt x="7743" y="12501"/>
                </a:lnTo>
                <a:lnTo>
                  <a:pt x="7811" y="12557"/>
                </a:lnTo>
                <a:lnTo>
                  <a:pt x="7881" y="12613"/>
                </a:lnTo>
                <a:lnTo>
                  <a:pt x="7953" y="12668"/>
                </a:lnTo>
                <a:lnTo>
                  <a:pt x="8025" y="12724"/>
                </a:lnTo>
                <a:lnTo>
                  <a:pt x="8100" y="12780"/>
                </a:lnTo>
                <a:lnTo>
                  <a:pt x="8175" y="12836"/>
                </a:lnTo>
                <a:lnTo>
                  <a:pt x="8251" y="12891"/>
                </a:lnTo>
                <a:lnTo>
                  <a:pt x="8330" y="12948"/>
                </a:lnTo>
                <a:lnTo>
                  <a:pt x="8330" y="12948"/>
                </a:lnTo>
                <a:lnTo>
                  <a:pt x="8319" y="12940"/>
                </a:lnTo>
                <a:lnTo>
                  <a:pt x="8306" y="12933"/>
                </a:lnTo>
                <a:lnTo>
                  <a:pt x="8292" y="12927"/>
                </a:lnTo>
                <a:lnTo>
                  <a:pt x="8278" y="12921"/>
                </a:lnTo>
                <a:lnTo>
                  <a:pt x="8262" y="12915"/>
                </a:lnTo>
                <a:lnTo>
                  <a:pt x="8244" y="12909"/>
                </a:lnTo>
                <a:lnTo>
                  <a:pt x="8209" y="12900"/>
                </a:lnTo>
                <a:lnTo>
                  <a:pt x="8170" y="12892"/>
                </a:lnTo>
                <a:lnTo>
                  <a:pt x="8130" y="12885"/>
                </a:lnTo>
                <a:lnTo>
                  <a:pt x="8088" y="12879"/>
                </a:lnTo>
                <a:lnTo>
                  <a:pt x="8045" y="12874"/>
                </a:lnTo>
                <a:lnTo>
                  <a:pt x="7960" y="12866"/>
                </a:lnTo>
                <a:lnTo>
                  <a:pt x="7877" y="12858"/>
                </a:lnTo>
                <a:lnTo>
                  <a:pt x="7839" y="12854"/>
                </a:lnTo>
                <a:lnTo>
                  <a:pt x="7804" y="12850"/>
                </a:lnTo>
                <a:lnTo>
                  <a:pt x="7772" y="12845"/>
                </a:lnTo>
                <a:lnTo>
                  <a:pt x="7744" y="12839"/>
                </a:lnTo>
                <a:lnTo>
                  <a:pt x="7744" y="12839"/>
                </a:lnTo>
                <a:lnTo>
                  <a:pt x="7642" y="12815"/>
                </a:lnTo>
                <a:lnTo>
                  <a:pt x="7541" y="12791"/>
                </a:lnTo>
                <a:lnTo>
                  <a:pt x="7441" y="12765"/>
                </a:lnTo>
                <a:lnTo>
                  <a:pt x="7341" y="12737"/>
                </a:lnTo>
                <a:lnTo>
                  <a:pt x="7242" y="12708"/>
                </a:lnTo>
                <a:lnTo>
                  <a:pt x="7142" y="12679"/>
                </a:lnTo>
                <a:lnTo>
                  <a:pt x="7043" y="12648"/>
                </a:lnTo>
                <a:lnTo>
                  <a:pt x="6944" y="12617"/>
                </a:lnTo>
                <a:lnTo>
                  <a:pt x="6845" y="12584"/>
                </a:lnTo>
                <a:lnTo>
                  <a:pt x="6748" y="12549"/>
                </a:lnTo>
                <a:lnTo>
                  <a:pt x="6649" y="12515"/>
                </a:lnTo>
                <a:lnTo>
                  <a:pt x="6553" y="12479"/>
                </a:lnTo>
                <a:lnTo>
                  <a:pt x="6455" y="12443"/>
                </a:lnTo>
                <a:lnTo>
                  <a:pt x="6359" y="12405"/>
                </a:lnTo>
                <a:lnTo>
                  <a:pt x="6262" y="12366"/>
                </a:lnTo>
                <a:lnTo>
                  <a:pt x="6167" y="12327"/>
                </a:lnTo>
                <a:lnTo>
                  <a:pt x="6167" y="12327"/>
                </a:lnTo>
                <a:lnTo>
                  <a:pt x="6044" y="12275"/>
                </a:lnTo>
                <a:lnTo>
                  <a:pt x="5921" y="12221"/>
                </a:lnTo>
                <a:lnTo>
                  <a:pt x="5800" y="12165"/>
                </a:lnTo>
                <a:lnTo>
                  <a:pt x="5678" y="12108"/>
                </a:lnTo>
                <a:lnTo>
                  <a:pt x="5556" y="12049"/>
                </a:lnTo>
                <a:lnTo>
                  <a:pt x="5436" y="11988"/>
                </a:lnTo>
                <a:lnTo>
                  <a:pt x="5316" y="11926"/>
                </a:lnTo>
                <a:lnTo>
                  <a:pt x="5196" y="11863"/>
                </a:lnTo>
                <a:lnTo>
                  <a:pt x="5077" y="11797"/>
                </a:lnTo>
                <a:lnTo>
                  <a:pt x="4960" y="11731"/>
                </a:lnTo>
                <a:lnTo>
                  <a:pt x="4842" y="11663"/>
                </a:lnTo>
                <a:lnTo>
                  <a:pt x="4725" y="11592"/>
                </a:lnTo>
                <a:lnTo>
                  <a:pt x="4609" y="11521"/>
                </a:lnTo>
                <a:lnTo>
                  <a:pt x="4494" y="11447"/>
                </a:lnTo>
                <a:lnTo>
                  <a:pt x="4379" y="11373"/>
                </a:lnTo>
                <a:lnTo>
                  <a:pt x="4266" y="11298"/>
                </a:lnTo>
                <a:lnTo>
                  <a:pt x="4152" y="11220"/>
                </a:lnTo>
                <a:lnTo>
                  <a:pt x="4041" y="11142"/>
                </a:lnTo>
                <a:lnTo>
                  <a:pt x="3929" y="11061"/>
                </a:lnTo>
                <a:lnTo>
                  <a:pt x="3819" y="10980"/>
                </a:lnTo>
                <a:lnTo>
                  <a:pt x="3710" y="10896"/>
                </a:lnTo>
                <a:lnTo>
                  <a:pt x="3601" y="10812"/>
                </a:lnTo>
                <a:lnTo>
                  <a:pt x="3494" y="10726"/>
                </a:lnTo>
                <a:lnTo>
                  <a:pt x="3388" y="10639"/>
                </a:lnTo>
                <a:lnTo>
                  <a:pt x="3282" y="10550"/>
                </a:lnTo>
                <a:lnTo>
                  <a:pt x="3178" y="10461"/>
                </a:lnTo>
                <a:lnTo>
                  <a:pt x="3075" y="10370"/>
                </a:lnTo>
                <a:lnTo>
                  <a:pt x="2973" y="10278"/>
                </a:lnTo>
                <a:lnTo>
                  <a:pt x="2872" y="10184"/>
                </a:lnTo>
                <a:lnTo>
                  <a:pt x="2772" y="10089"/>
                </a:lnTo>
                <a:lnTo>
                  <a:pt x="2674" y="9993"/>
                </a:lnTo>
                <a:lnTo>
                  <a:pt x="2577" y="9896"/>
                </a:lnTo>
                <a:lnTo>
                  <a:pt x="2481" y="9797"/>
                </a:lnTo>
                <a:lnTo>
                  <a:pt x="2386" y="9698"/>
                </a:lnTo>
                <a:lnTo>
                  <a:pt x="2294" y="9596"/>
                </a:lnTo>
                <a:lnTo>
                  <a:pt x="2201" y="9495"/>
                </a:lnTo>
                <a:lnTo>
                  <a:pt x="2111" y="9391"/>
                </a:lnTo>
                <a:lnTo>
                  <a:pt x="2022" y="9286"/>
                </a:lnTo>
                <a:lnTo>
                  <a:pt x="1935" y="9181"/>
                </a:lnTo>
                <a:lnTo>
                  <a:pt x="1848" y="9074"/>
                </a:lnTo>
                <a:lnTo>
                  <a:pt x="1764" y="8967"/>
                </a:lnTo>
                <a:lnTo>
                  <a:pt x="1680" y="8858"/>
                </a:lnTo>
                <a:lnTo>
                  <a:pt x="1599" y="8748"/>
                </a:lnTo>
                <a:lnTo>
                  <a:pt x="1518" y="8638"/>
                </a:lnTo>
                <a:lnTo>
                  <a:pt x="1440" y="8525"/>
                </a:lnTo>
                <a:lnTo>
                  <a:pt x="1363" y="8412"/>
                </a:lnTo>
                <a:lnTo>
                  <a:pt x="1288" y="8299"/>
                </a:lnTo>
                <a:lnTo>
                  <a:pt x="1214" y="8183"/>
                </a:lnTo>
                <a:lnTo>
                  <a:pt x="1143" y="8068"/>
                </a:lnTo>
                <a:lnTo>
                  <a:pt x="1073" y="7951"/>
                </a:lnTo>
                <a:lnTo>
                  <a:pt x="1004" y="7833"/>
                </a:lnTo>
                <a:lnTo>
                  <a:pt x="938" y="7715"/>
                </a:lnTo>
                <a:lnTo>
                  <a:pt x="874" y="7595"/>
                </a:lnTo>
                <a:lnTo>
                  <a:pt x="811" y="7474"/>
                </a:lnTo>
                <a:lnTo>
                  <a:pt x="750" y="7354"/>
                </a:lnTo>
                <a:lnTo>
                  <a:pt x="692" y="7231"/>
                </a:lnTo>
                <a:lnTo>
                  <a:pt x="634" y="7108"/>
                </a:lnTo>
                <a:lnTo>
                  <a:pt x="579" y="6984"/>
                </a:lnTo>
                <a:lnTo>
                  <a:pt x="527" y="6859"/>
                </a:lnTo>
                <a:lnTo>
                  <a:pt x="475" y="6734"/>
                </a:lnTo>
                <a:lnTo>
                  <a:pt x="426" y="6607"/>
                </a:lnTo>
                <a:lnTo>
                  <a:pt x="380" y="6481"/>
                </a:lnTo>
                <a:lnTo>
                  <a:pt x="334" y="6353"/>
                </a:lnTo>
                <a:lnTo>
                  <a:pt x="292" y="6224"/>
                </a:lnTo>
                <a:lnTo>
                  <a:pt x="292" y="6224"/>
                </a:lnTo>
                <a:lnTo>
                  <a:pt x="271" y="6159"/>
                </a:lnTo>
                <a:lnTo>
                  <a:pt x="252" y="6095"/>
                </a:lnTo>
                <a:lnTo>
                  <a:pt x="233" y="6029"/>
                </a:lnTo>
                <a:lnTo>
                  <a:pt x="215" y="5964"/>
                </a:lnTo>
                <a:lnTo>
                  <a:pt x="197" y="5899"/>
                </a:lnTo>
                <a:lnTo>
                  <a:pt x="180" y="5833"/>
                </a:lnTo>
                <a:lnTo>
                  <a:pt x="164" y="5768"/>
                </a:lnTo>
                <a:lnTo>
                  <a:pt x="148" y="5701"/>
                </a:lnTo>
                <a:lnTo>
                  <a:pt x="133" y="5636"/>
                </a:lnTo>
                <a:lnTo>
                  <a:pt x="119" y="5570"/>
                </a:lnTo>
                <a:lnTo>
                  <a:pt x="106" y="5504"/>
                </a:lnTo>
                <a:lnTo>
                  <a:pt x="93" y="5438"/>
                </a:lnTo>
                <a:lnTo>
                  <a:pt x="82" y="5372"/>
                </a:lnTo>
                <a:lnTo>
                  <a:pt x="71" y="5305"/>
                </a:lnTo>
                <a:lnTo>
                  <a:pt x="61" y="5239"/>
                </a:lnTo>
                <a:lnTo>
                  <a:pt x="51" y="5172"/>
                </a:lnTo>
                <a:lnTo>
                  <a:pt x="43" y="5106"/>
                </a:lnTo>
                <a:lnTo>
                  <a:pt x="35" y="5040"/>
                </a:lnTo>
                <a:lnTo>
                  <a:pt x="28" y="4973"/>
                </a:lnTo>
                <a:lnTo>
                  <a:pt x="21" y="4906"/>
                </a:lnTo>
                <a:lnTo>
                  <a:pt x="16" y="4840"/>
                </a:lnTo>
                <a:lnTo>
                  <a:pt x="11" y="4773"/>
                </a:lnTo>
                <a:lnTo>
                  <a:pt x="7" y="4707"/>
                </a:lnTo>
                <a:lnTo>
                  <a:pt x="4" y="4640"/>
                </a:lnTo>
                <a:lnTo>
                  <a:pt x="2" y="4573"/>
                </a:lnTo>
                <a:lnTo>
                  <a:pt x="1" y="4507"/>
                </a:lnTo>
                <a:lnTo>
                  <a:pt x="0" y="4440"/>
                </a:lnTo>
                <a:lnTo>
                  <a:pt x="0" y="4374"/>
                </a:lnTo>
                <a:lnTo>
                  <a:pt x="1" y="4308"/>
                </a:lnTo>
                <a:lnTo>
                  <a:pt x="3" y="4241"/>
                </a:lnTo>
                <a:lnTo>
                  <a:pt x="6" y="4175"/>
                </a:lnTo>
                <a:lnTo>
                  <a:pt x="10" y="4109"/>
                </a:lnTo>
                <a:lnTo>
                  <a:pt x="14" y="4042"/>
                </a:lnTo>
                <a:lnTo>
                  <a:pt x="20" y="3976"/>
                </a:lnTo>
                <a:lnTo>
                  <a:pt x="26" y="3909"/>
                </a:lnTo>
                <a:lnTo>
                  <a:pt x="33" y="3844"/>
                </a:lnTo>
                <a:lnTo>
                  <a:pt x="41" y="3778"/>
                </a:lnTo>
                <a:lnTo>
                  <a:pt x="50" y="3712"/>
                </a:lnTo>
                <a:lnTo>
                  <a:pt x="59" y="3647"/>
                </a:lnTo>
                <a:lnTo>
                  <a:pt x="70" y="3582"/>
                </a:lnTo>
                <a:lnTo>
                  <a:pt x="82" y="3516"/>
                </a:lnTo>
                <a:lnTo>
                  <a:pt x="94" y="3451"/>
                </a:lnTo>
                <a:lnTo>
                  <a:pt x="107" y="3386"/>
                </a:lnTo>
                <a:lnTo>
                  <a:pt x="122" y="3321"/>
                </a:lnTo>
                <a:lnTo>
                  <a:pt x="137" y="3256"/>
                </a:lnTo>
                <a:lnTo>
                  <a:pt x="153" y="3191"/>
                </a:lnTo>
                <a:lnTo>
                  <a:pt x="171" y="3127"/>
                </a:lnTo>
                <a:lnTo>
                  <a:pt x="189" y="3063"/>
                </a:lnTo>
                <a:lnTo>
                  <a:pt x="208" y="2999"/>
                </a:lnTo>
                <a:lnTo>
                  <a:pt x="228" y="2935"/>
                </a:lnTo>
                <a:lnTo>
                  <a:pt x="249" y="2872"/>
                </a:lnTo>
                <a:lnTo>
                  <a:pt x="270" y="2808"/>
                </a:lnTo>
                <a:lnTo>
                  <a:pt x="293" y="2746"/>
                </a:lnTo>
                <a:lnTo>
                  <a:pt x="317" y="2683"/>
                </a:lnTo>
                <a:lnTo>
                  <a:pt x="343" y="2620"/>
                </a:lnTo>
                <a:lnTo>
                  <a:pt x="368" y="2558"/>
                </a:lnTo>
                <a:lnTo>
                  <a:pt x="395" y="2496"/>
                </a:lnTo>
                <a:lnTo>
                  <a:pt x="423" y="2434"/>
                </a:lnTo>
                <a:lnTo>
                  <a:pt x="451" y="2373"/>
                </a:lnTo>
                <a:lnTo>
                  <a:pt x="481" y="2312"/>
                </a:lnTo>
                <a:lnTo>
                  <a:pt x="512" y="2250"/>
                </a:lnTo>
                <a:lnTo>
                  <a:pt x="544" y="2190"/>
                </a:lnTo>
                <a:lnTo>
                  <a:pt x="577" y="2130"/>
                </a:lnTo>
                <a:lnTo>
                  <a:pt x="611" y="2069"/>
                </a:lnTo>
                <a:lnTo>
                  <a:pt x="611" y="2069"/>
                </a:lnTo>
                <a:lnTo>
                  <a:pt x="636" y="2026"/>
                </a:lnTo>
                <a:lnTo>
                  <a:pt x="662" y="1983"/>
                </a:lnTo>
                <a:lnTo>
                  <a:pt x="688" y="1940"/>
                </a:lnTo>
                <a:lnTo>
                  <a:pt x="716" y="1897"/>
                </a:lnTo>
                <a:lnTo>
                  <a:pt x="743" y="1856"/>
                </a:lnTo>
                <a:lnTo>
                  <a:pt x="771" y="1814"/>
                </a:lnTo>
                <a:lnTo>
                  <a:pt x="799" y="1773"/>
                </a:lnTo>
                <a:lnTo>
                  <a:pt x="827" y="1732"/>
                </a:lnTo>
                <a:lnTo>
                  <a:pt x="887" y="1652"/>
                </a:lnTo>
                <a:lnTo>
                  <a:pt x="947" y="1574"/>
                </a:lnTo>
                <a:lnTo>
                  <a:pt x="1009" y="1497"/>
                </a:lnTo>
                <a:lnTo>
                  <a:pt x="1074" y="1422"/>
                </a:lnTo>
                <a:lnTo>
                  <a:pt x="1139" y="1347"/>
                </a:lnTo>
                <a:lnTo>
                  <a:pt x="1206" y="1276"/>
                </a:lnTo>
                <a:lnTo>
                  <a:pt x="1275" y="1204"/>
                </a:lnTo>
                <a:lnTo>
                  <a:pt x="1344" y="1135"/>
                </a:lnTo>
                <a:lnTo>
                  <a:pt x="1416" y="1067"/>
                </a:lnTo>
                <a:lnTo>
                  <a:pt x="1488" y="1000"/>
                </a:lnTo>
                <a:lnTo>
                  <a:pt x="1562" y="935"/>
                </a:lnTo>
                <a:lnTo>
                  <a:pt x="1637" y="871"/>
                </a:lnTo>
                <a:lnTo>
                  <a:pt x="1713" y="808"/>
                </a:lnTo>
                <a:lnTo>
                  <a:pt x="1791" y="747"/>
                </a:lnTo>
                <a:lnTo>
                  <a:pt x="1869" y="687"/>
                </a:lnTo>
                <a:lnTo>
                  <a:pt x="1949" y="627"/>
                </a:lnTo>
                <a:lnTo>
                  <a:pt x="2029" y="569"/>
                </a:lnTo>
                <a:lnTo>
                  <a:pt x="2111" y="513"/>
                </a:lnTo>
                <a:lnTo>
                  <a:pt x="2193" y="457"/>
                </a:lnTo>
                <a:lnTo>
                  <a:pt x="2277" y="402"/>
                </a:lnTo>
                <a:lnTo>
                  <a:pt x="2360" y="349"/>
                </a:lnTo>
                <a:lnTo>
                  <a:pt x="2444" y="296"/>
                </a:lnTo>
                <a:lnTo>
                  <a:pt x="2530" y="244"/>
                </a:lnTo>
                <a:lnTo>
                  <a:pt x="2615" y="194"/>
                </a:lnTo>
                <a:lnTo>
                  <a:pt x="2702" y="144"/>
                </a:lnTo>
                <a:lnTo>
                  <a:pt x="2789" y="95"/>
                </a:lnTo>
                <a:lnTo>
                  <a:pt x="2877" y="47"/>
                </a:lnTo>
                <a:lnTo>
                  <a:pt x="2964" y="0"/>
                </a:lnTo>
                <a:lnTo>
                  <a:pt x="2964" y="0"/>
                </a:lnTo>
                <a:close/>
              </a:path>
            </a:pathLst>
          </a:custGeom>
          <a:solidFill>
            <a:srgbClr val="8688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983019" y="1985647"/>
            <a:ext cx="1879019" cy="1797286"/>
          </a:xfrm>
          <a:custGeom>
            <a:avLst/>
            <a:gdLst>
              <a:gd name="T0" fmla="*/ 10987 w 11035"/>
              <a:gd name="T1" fmla="*/ 1789 h 10555"/>
              <a:gd name="T2" fmla="*/ 10833 w 11035"/>
              <a:gd name="T3" fmla="*/ 1770 h 10555"/>
              <a:gd name="T4" fmla="*/ 10647 w 11035"/>
              <a:gd name="T5" fmla="*/ 1808 h 10555"/>
              <a:gd name="T6" fmla="*/ 10357 w 11035"/>
              <a:gd name="T7" fmla="*/ 1934 h 10555"/>
              <a:gd name="T8" fmla="*/ 10237 w 11035"/>
              <a:gd name="T9" fmla="*/ 2030 h 10555"/>
              <a:gd name="T10" fmla="*/ 10044 w 11035"/>
              <a:gd name="T11" fmla="*/ 2277 h 10555"/>
              <a:gd name="T12" fmla="*/ 9901 w 11035"/>
              <a:gd name="T13" fmla="*/ 2592 h 10555"/>
              <a:gd name="T14" fmla="*/ 9736 w 11035"/>
              <a:gd name="T15" fmla="*/ 3168 h 10555"/>
              <a:gd name="T16" fmla="*/ 9639 w 11035"/>
              <a:gd name="T17" fmla="*/ 3485 h 10555"/>
              <a:gd name="T18" fmla="*/ 9506 w 11035"/>
              <a:gd name="T19" fmla="*/ 3792 h 10555"/>
              <a:gd name="T20" fmla="*/ 9215 w 11035"/>
              <a:gd name="T21" fmla="*/ 4295 h 10555"/>
              <a:gd name="T22" fmla="*/ 8869 w 11035"/>
              <a:gd name="T23" fmla="*/ 4758 h 10555"/>
              <a:gd name="T24" fmla="*/ 8388 w 11035"/>
              <a:gd name="T25" fmla="*/ 5254 h 10555"/>
              <a:gd name="T26" fmla="*/ 7837 w 11035"/>
              <a:gd name="T27" fmla="*/ 5668 h 10555"/>
              <a:gd name="T28" fmla="*/ 7273 w 11035"/>
              <a:gd name="T29" fmla="*/ 5967 h 10555"/>
              <a:gd name="T30" fmla="*/ 6952 w 11035"/>
              <a:gd name="T31" fmla="*/ 6089 h 10555"/>
              <a:gd name="T32" fmla="*/ 6619 w 11035"/>
              <a:gd name="T33" fmla="*/ 6183 h 10555"/>
              <a:gd name="T34" fmla="*/ 6277 w 11035"/>
              <a:gd name="T35" fmla="*/ 6247 h 10555"/>
              <a:gd name="T36" fmla="*/ 5038 w 11035"/>
              <a:gd name="T37" fmla="*/ 6416 h 10555"/>
              <a:gd name="T38" fmla="*/ 4262 w 11035"/>
              <a:gd name="T39" fmla="*/ 6557 h 10555"/>
              <a:gd name="T40" fmla="*/ 3507 w 11035"/>
              <a:gd name="T41" fmla="*/ 6761 h 10555"/>
              <a:gd name="T42" fmla="*/ 2933 w 11035"/>
              <a:gd name="T43" fmla="*/ 6988 h 10555"/>
              <a:gd name="T44" fmla="*/ 2579 w 11035"/>
              <a:gd name="T45" fmla="*/ 7170 h 10555"/>
              <a:gd name="T46" fmla="*/ 2235 w 11035"/>
              <a:gd name="T47" fmla="*/ 7386 h 10555"/>
              <a:gd name="T48" fmla="*/ 1902 w 11035"/>
              <a:gd name="T49" fmla="*/ 7642 h 10555"/>
              <a:gd name="T50" fmla="*/ 1581 w 11035"/>
              <a:gd name="T51" fmla="*/ 7939 h 10555"/>
              <a:gd name="T52" fmla="*/ 1274 w 11035"/>
              <a:gd name="T53" fmla="*/ 8282 h 10555"/>
              <a:gd name="T54" fmla="*/ 982 w 11035"/>
              <a:gd name="T55" fmla="*/ 8677 h 10555"/>
              <a:gd name="T56" fmla="*/ 705 w 11035"/>
              <a:gd name="T57" fmla="*/ 9125 h 10555"/>
              <a:gd name="T58" fmla="*/ 445 w 11035"/>
              <a:gd name="T59" fmla="*/ 9632 h 10555"/>
              <a:gd name="T60" fmla="*/ 202 w 11035"/>
              <a:gd name="T61" fmla="*/ 10200 h 10555"/>
              <a:gd name="T62" fmla="*/ 78 w 11035"/>
              <a:gd name="T63" fmla="*/ 10528 h 10555"/>
              <a:gd name="T64" fmla="*/ 75 w 11035"/>
              <a:gd name="T65" fmla="*/ 10346 h 10555"/>
              <a:gd name="T66" fmla="*/ 16 w 11035"/>
              <a:gd name="T67" fmla="*/ 9990 h 10555"/>
              <a:gd name="T68" fmla="*/ 0 w 11035"/>
              <a:gd name="T69" fmla="*/ 9443 h 10555"/>
              <a:gd name="T70" fmla="*/ 30 w 11035"/>
              <a:gd name="T71" fmla="*/ 8718 h 10555"/>
              <a:gd name="T72" fmla="*/ 105 w 11035"/>
              <a:gd name="T73" fmla="*/ 8039 h 10555"/>
              <a:gd name="T74" fmla="*/ 279 w 11035"/>
              <a:gd name="T75" fmla="*/ 7112 h 10555"/>
              <a:gd name="T76" fmla="*/ 534 w 11035"/>
              <a:gd name="T77" fmla="*/ 6194 h 10555"/>
              <a:gd name="T78" fmla="*/ 870 w 11035"/>
              <a:gd name="T79" fmla="*/ 5294 h 10555"/>
              <a:gd name="T80" fmla="*/ 1283 w 11035"/>
              <a:gd name="T81" fmla="*/ 4425 h 10555"/>
              <a:gd name="T82" fmla="*/ 1772 w 11035"/>
              <a:gd name="T83" fmla="*/ 3596 h 10555"/>
              <a:gd name="T84" fmla="*/ 2332 w 11035"/>
              <a:gd name="T85" fmla="*/ 2819 h 10555"/>
              <a:gd name="T86" fmla="*/ 2964 w 11035"/>
              <a:gd name="T87" fmla="*/ 2103 h 10555"/>
              <a:gd name="T88" fmla="*/ 3663 w 11035"/>
              <a:gd name="T89" fmla="*/ 1459 h 10555"/>
              <a:gd name="T90" fmla="*/ 4314 w 11035"/>
              <a:gd name="T91" fmla="*/ 974 h 10555"/>
              <a:gd name="T92" fmla="*/ 4717 w 11035"/>
              <a:gd name="T93" fmla="*/ 723 h 10555"/>
              <a:gd name="T94" fmla="*/ 5135 w 11035"/>
              <a:gd name="T95" fmla="*/ 507 h 10555"/>
              <a:gd name="T96" fmla="*/ 5568 w 11035"/>
              <a:gd name="T97" fmla="*/ 325 h 10555"/>
              <a:gd name="T98" fmla="*/ 6011 w 11035"/>
              <a:gd name="T99" fmla="*/ 181 h 10555"/>
              <a:gd name="T100" fmla="*/ 6465 w 11035"/>
              <a:gd name="T101" fmla="*/ 78 h 10555"/>
              <a:gd name="T102" fmla="*/ 6924 w 11035"/>
              <a:gd name="T103" fmla="*/ 17 h 10555"/>
              <a:gd name="T104" fmla="*/ 7390 w 11035"/>
              <a:gd name="T105" fmla="*/ 1 h 10555"/>
              <a:gd name="T106" fmla="*/ 7859 w 11035"/>
              <a:gd name="T107" fmla="*/ 34 h 10555"/>
              <a:gd name="T108" fmla="*/ 8328 w 11035"/>
              <a:gd name="T109" fmla="*/ 116 h 10555"/>
              <a:gd name="T110" fmla="*/ 8637 w 11035"/>
              <a:gd name="T111" fmla="*/ 199 h 10555"/>
              <a:gd name="T112" fmla="*/ 9146 w 11035"/>
              <a:gd name="T113" fmla="*/ 398 h 10555"/>
              <a:gd name="T114" fmla="*/ 9748 w 11035"/>
              <a:gd name="T115" fmla="*/ 733 h 10555"/>
              <a:gd name="T116" fmla="*/ 10306 w 11035"/>
              <a:gd name="T117" fmla="*/ 1144 h 10555"/>
              <a:gd name="T118" fmla="*/ 10824 w 11035"/>
              <a:gd name="T119" fmla="*/ 1610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035" h="10555">
                <a:moveTo>
                  <a:pt x="11035" y="1823"/>
                </a:moveTo>
                <a:lnTo>
                  <a:pt x="11035" y="1823"/>
                </a:lnTo>
                <a:lnTo>
                  <a:pt x="11028" y="1815"/>
                </a:lnTo>
                <a:lnTo>
                  <a:pt x="11021" y="1809"/>
                </a:lnTo>
                <a:lnTo>
                  <a:pt x="11013" y="1803"/>
                </a:lnTo>
                <a:lnTo>
                  <a:pt x="11005" y="1798"/>
                </a:lnTo>
                <a:lnTo>
                  <a:pt x="10987" y="1789"/>
                </a:lnTo>
                <a:lnTo>
                  <a:pt x="10968" y="1782"/>
                </a:lnTo>
                <a:lnTo>
                  <a:pt x="10948" y="1776"/>
                </a:lnTo>
                <a:lnTo>
                  <a:pt x="10927" y="1772"/>
                </a:lnTo>
                <a:lnTo>
                  <a:pt x="10905" y="1770"/>
                </a:lnTo>
                <a:lnTo>
                  <a:pt x="10882" y="1769"/>
                </a:lnTo>
                <a:lnTo>
                  <a:pt x="10858" y="1769"/>
                </a:lnTo>
                <a:lnTo>
                  <a:pt x="10833" y="1770"/>
                </a:lnTo>
                <a:lnTo>
                  <a:pt x="10806" y="1773"/>
                </a:lnTo>
                <a:lnTo>
                  <a:pt x="10780" y="1777"/>
                </a:lnTo>
                <a:lnTo>
                  <a:pt x="10754" y="1781"/>
                </a:lnTo>
                <a:lnTo>
                  <a:pt x="10728" y="1787"/>
                </a:lnTo>
                <a:lnTo>
                  <a:pt x="10701" y="1793"/>
                </a:lnTo>
                <a:lnTo>
                  <a:pt x="10674" y="1800"/>
                </a:lnTo>
                <a:lnTo>
                  <a:pt x="10647" y="1808"/>
                </a:lnTo>
                <a:lnTo>
                  <a:pt x="10620" y="1816"/>
                </a:lnTo>
                <a:lnTo>
                  <a:pt x="10568" y="1836"/>
                </a:lnTo>
                <a:lnTo>
                  <a:pt x="10518" y="1855"/>
                </a:lnTo>
                <a:lnTo>
                  <a:pt x="10471" y="1875"/>
                </a:lnTo>
                <a:lnTo>
                  <a:pt x="10427" y="1896"/>
                </a:lnTo>
                <a:lnTo>
                  <a:pt x="10389" y="1916"/>
                </a:lnTo>
                <a:lnTo>
                  <a:pt x="10357" y="1934"/>
                </a:lnTo>
                <a:lnTo>
                  <a:pt x="10332" y="1951"/>
                </a:lnTo>
                <a:lnTo>
                  <a:pt x="10332" y="1951"/>
                </a:lnTo>
                <a:lnTo>
                  <a:pt x="10312" y="1966"/>
                </a:lnTo>
                <a:lnTo>
                  <a:pt x="10293" y="1981"/>
                </a:lnTo>
                <a:lnTo>
                  <a:pt x="10273" y="1997"/>
                </a:lnTo>
                <a:lnTo>
                  <a:pt x="10255" y="2014"/>
                </a:lnTo>
                <a:lnTo>
                  <a:pt x="10237" y="2030"/>
                </a:lnTo>
                <a:lnTo>
                  <a:pt x="10220" y="2047"/>
                </a:lnTo>
                <a:lnTo>
                  <a:pt x="10186" y="2082"/>
                </a:lnTo>
                <a:lnTo>
                  <a:pt x="10155" y="2118"/>
                </a:lnTo>
                <a:lnTo>
                  <a:pt x="10125" y="2156"/>
                </a:lnTo>
                <a:lnTo>
                  <a:pt x="10096" y="2196"/>
                </a:lnTo>
                <a:lnTo>
                  <a:pt x="10069" y="2236"/>
                </a:lnTo>
                <a:lnTo>
                  <a:pt x="10044" y="2277"/>
                </a:lnTo>
                <a:lnTo>
                  <a:pt x="10020" y="2319"/>
                </a:lnTo>
                <a:lnTo>
                  <a:pt x="9998" y="2364"/>
                </a:lnTo>
                <a:lnTo>
                  <a:pt x="9977" y="2408"/>
                </a:lnTo>
                <a:lnTo>
                  <a:pt x="9957" y="2453"/>
                </a:lnTo>
                <a:lnTo>
                  <a:pt x="9936" y="2498"/>
                </a:lnTo>
                <a:lnTo>
                  <a:pt x="9918" y="2545"/>
                </a:lnTo>
                <a:lnTo>
                  <a:pt x="9901" y="2592"/>
                </a:lnTo>
                <a:lnTo>
                  <a:pt x="9885" y="2639"/>
                </a:lnTo>
                <a:lnTo>
                  <a:pt x="9869" y="2687"/>
                </a:lnTo>
                <a:lnTo>
                  <a:pt x="9854" y="2736"/>
                </a:lnTo>
                <a:lnTo>
                  <a:pt x="9840" y="2784"/>
                </a:lnTo>
                <a:lnTo>
                  <a:pt x="9813" y="2880"/>
                </a:lnTo>
                <a:lnTo>
                  <a:pt x="9787" y="2977"/>
                </a:lnTo>
                <a:lnTo>
                  <a:pt x="9736" y="3168"/>
                </a:lnTo>
                <a:lnTo>
                  <a:pt x="9711" y="3261"/>
                </a:lnTo>
                <a:lnTo>
                  <a:pt x="9698" y="3306"/>
                </a:lnTo>
                <a:lnTo>
                  <a:pt x="9684" y="3350"/>
                </a:lnTo>
                <a:lnTo>
                  <a:pt x="9684" y="3350"/>
                </a:lnTo>
                <a:lnTo>
                  <a:pt x="9670" y="3395"/>
                </a:lnTo>
                <a:lnTo>
                  <a:pt x="9655" y="3439"/>
                </a:lnTo>
                <a:lnTo>
                  <a:pt x="9639" y="3485"/>
                </a:lnTo>
                <a:lnTo>
                  <a:pt x="9622" y="3529"/>
                </a:lnTo>
                <a:lnTo>
                  <a:pt x="9605" y="3573"/>
                </a:lnTo>
                <a:lnTo>
                  <a:pt x="9585" y="3617"/>
                </a:lnTo>
                <a:lnTo>
                  <a:pt x="9567" y="3662"/>
                </a:lnTo>
                <a:lnTo>
                  <a:pt x="9547" y="3706"/>
                </a:lnTo>
                <a:lnTo>
                  <a:pt x="9527" y="3749"/>
                </a:lnTo>
                <a:lnTo>
                  <a:pt x="9506" y="3792"/>
                </a:lnTo>
                <a:lnTo>
                  <a:pt x="9485" y="3836"/>
                </a:lnTo>
                <a:lnTo>
                  <a:pt x="9463" y="3879"/>
                </a:lnTo>
                <a:lnTo>
                  <a:pt x="9418" y="3964"/>
                </a:lnTo>
                <a:lnTo>
                  <a:pt x="9369" y="4049"/>
                </a:lnTo>
                <a:lnTo>
                  <a:pt x="9320" y="4132"/>
                </a:lnTo>
                <a:lnTo>
                  <a:pt x="9269" y="4214"/>
                </a:lnTo>
                <a:lnTo>
                  <a:pt x="9215" y="4295"/>
                </a:lnTo>
                <a:lnTo>
                  <a:pt x="9161" y="4375"/>
                </a:lnTo>
                <a:lnTo>
                  <a:pt x="9106" y="4454"/>
                </a:lnTo>
                <a:lnTo>
                  <a:pt x="9048" y="4531"/>
                </a:lnTo>
                <a:lnTo>
                  <a:pt x="8991" y="4607"/>
                </a:lnTo>
                <a:lnTo>
                  <a:pt x="8933" y="4681"/>
                </a:lnTo>
                <a:lnTo>
                  <a:pt x="8933" y="4681"/>
                </a:lnTo>
                <a:lnTo>
                  <a:pt x="8869" y="4758"/>
                </a:lnTo>
                <a:lnTo>
                  <a:pt x="8805" y="4833"/>
                </a:lnTo>
                <a:lnTo>
                  <a:pt x="8740" y="4908"/>
                </a:lnTo>
                <a:lnTo>
                  <a:pt x="8672" y="4980"/>
                </a:lnTo>
                <a:lnTo>
                  <a:pt x="8603" y="5050"/>
                </a:lnTo>
                <a:lnTo>
                  <a:pt x="8533" y="5120"/>
                </a:lnTo>
                <a:lnTo>
                  <a:pt x="8460" y="5188"/>
                </a:lnTo>
                <a:lnTo>
                  <a:pt x="8388" y="5254"/>
                </a:lnTo>
                <a:lnTo>
                  <a:pt x="8312" y="5319"/>
                </a:lnTo>
                <a:lnTo>
                  <a:pt x="8237" y="5381"/>
                </a:lnTo>
                <a:lnTo>
                  <a:pt x="8159" y="5443"/>
                </a:lnTo>
                <a:lnTo>
                  <a:pt x="8080" y="5502"/>
                </a:lnTo>
                <a:lnTo>
                  <a:pt x="8000" y="5559"/>
                </a:lnTo>
                <a:lnTo>
                  <a:pt x="7919" y="5615"/>
                </a:lnTo>
                <a:lnTo>
                  <a:pt x="7837" y="5668"/>
                </a:lnTo>
                <a:lnTo>
                  <a:pt x="7753" y="5719"/>
                </a:lnTo>
                <a:lnTo>
                  <a:pt x="7669" y="5769"/>
                </a:lnTo>
                <a:lnTo>
                  <a:pt x="7582" y="5817"/>
                </a:lnTo>
                <a:lnTo>
                  <a:pt x="7496" y="5862"/>
                </a:lnTo>
                <a:lnTo>
                  <a:pt x="7407" y="5905"/>
                </a:lnTo>
                <a:lnTo>
                  <a:pt x="7319" y="5946"/>
                </a:lnTo>
                <a:lnTo>
                  <a:pt x="7273" y="5967"/>
                </a:lnTo>
                <a:lnTo>
                  <a:pt x="7228" y="5986"/>
                </a:lnTo>
                <a:lnTo>
                  <a:pt x="7183" y="6005"/>
                </a:lnTo>
                <a:lnTo>
                  <a:pt x="7137" y="6023"/>
                </a:lnTo>
                <a:lnTo>
                  <a:pt x="7091" y="6040"/>
                </a:lnTo>
                <a:lnTo>
                  <a:pt x="7045" y="6057"/>
                </a:lnTo>
                <a:lnTo>
                  <a:pt x="6998" y="6073"/>
                </a:lnTo>
                <a:lnTo>
                  <a:pt x="6952" y="6089"/>
                </a:lnTo>
                <a:lnTo>
                  <a:pt x="6904" y="6104"/>
                </a:lnTo>
                <a:lnTo>
                  <a:pt x="6858" y="6119"/>
                </a:lnTo>
                <a:lnTo>
                  <a:pt x="6811" y="6133"/>
                </a:lnTo>
                <a:lnTo>
                  <a:pt x="6762" y="6147"/>
                </a:lnTo>
                <a:lnTo>
                  <a:pt x="6715" y="6160"/>
                </a:lnTo>
                <a:lnTo>
                  <a:pt x="6667" y="6172"/>
                </a:lnTo>
                <a:lnTo>
                  <a:pt x="6619" y="6183"/>
                </a:lnTo>
                <a:lnTo>
                  <a:pt x="6570" y="6194"/>
                </a:lnTo>
                <a:lnTo>
                  <a:pt x="6522" y="6205"/>
                </a:lnTo>
                <a:lnTo>
                  <a:pt x="6474" y="6214"/>
                </a:lnTo>
                <a:lnTo>
                  <a:pt x="6425" y="6223"/>
                </a:lnTo>
                <a:lnTo>
                  <a:pt x="6375" y="6232"/>
                </a:lnTo>
                <a:lnTo>
                  <a:pt x="6326" y="6240"/>
                </a:lnTo>
                <a:lnTo>
                  <a:pt x="6277" y="6247"/>
                </a:lnTo>
                <a:lnTo>
                  <a:pt x="6277" y="6247"/>
                </a:lnTo>
                <a:lnTo>
                  <a:pt x="6050" y="6277"/>
                </a:lnTo>
                <a:lnTo>
                  <a:pt x="5825" y="6306"/>
                </a:lnTo>
                <a:lnTo>
                  <a:pt x="5600" y="6337"/>
                </a:lnTo>
                <a:lnTo>
                  <a:pt x="5375" y="6367"/>
                </a:lnTo>
                <a:lnTo>
                  <a:pt x="5150" y="6399"/>
                </a:lnTo>
                <a:lnTo>
                  <a:pt x="5038" y="6416"/>
                </a:lnTo>
                <a:lnTo>
                  <a:pt x="4926" y="6433"/>
                </a:lnTo>
                <a:lnTo>
                  <a:pt x="4815" y="6451"/>
                </a:lnTo>
                <a:lnTo>
                  <a:pt x="4704" y="6470"/>
                </a:lnTo>
                <a:lnTo>
                  <a:pt x="4593" y="6490"/>
                </a:lnTo>
                <a:lnTo>
                  <a:pt x="4482" y="6511"/>
                </a:lnTo>
                <a:lnTo>
                  <a:pt x="4372" y="6533"/>
                </a:lnTo>
                <a:lnTo>
                  <a:pt x="4262" y="6557"/>
                </a:lnTo>
                <a:lnTo>
                  <a:pt x="4153" y="6581"/>
                </a:lnTo>
                <a:lnTo>
                  <a:pt x="4044" y="6607"/>
                </a:lnTo>
                <a:lnTo>
                  <a:pt x="3935" y="6634"/>
                </a:lnTo>
                <a:lnTo>
                  <a:pt x="3828" y="6663"/>
                </a:lnTo>
                <a:lnTo>
                  <a:pt x="3720" y="6695"/>
                </a:lnTo>
                <a:lnTo>
                  <a:pt x="3613" y="6727"/>
                </a:lnTo>
                <a:lnTo>
                  <a:pt x="3507" y="6761"/>
                </a:lnTo>
                <a:lnTo>
                  <a:pt x="3400" y="6797"/>
                </a:lnTo>
                <a:lnTo>
                  <a:pt x="3296" y="6836"/>
                </a:lnTo>
                <a:lnTo>
                  <a:pt x="3191" y="6877"/>
                </a:lnTo>
                <a:lnTo>
                  <a:pt x="3088" y="6919"/>
                </a:lnTo>
                <a:lnTo>
                  <a:pt x="3035" y="6942"/>
                </a:lnTo>
                <a:lnTo>
                  <a:pt x="2984" y="6964"/>
                </a:lnTo>
                <a:lnTo>
                  <a:pt x="2933" y="6988"/>
                </a:lnTo>
                <a:lnTo>
                  <a:pt x="2881" y="7012"/>
                </a:lnTo>
                <a:lnTo>
                  <a:pt x="2830" y="7036"/>
                </a:lnTo>
                <a:lnTo>
                  <a:pt x="2780" y="7062"/>
                </a:lnTo>
                <a:lnTo>
                  <a:pt x="2730" y="7088"/>
                </a:lnTo>
                <a:lnTo>
                  <a:pt x="2679" y="7115"/>
                </a:lnTo>
                <a:lnTo>
                  <a:pt x="2629" y="7142"/>
                </a:lnTo>
                <a:lnTo>
                  <a:pt x="2579" y="7170"/>
                </a:lnTo>
                <a:lnTo>
                  <a:pt x="2528" y="7199"/>
                </a:lnTo>
                <a:lnTo>
                  <a:pt x="2479" y="7229"/>
                </a:lnTo>
                <a:lnTo>
                  <a:pt x="2430" y="7259"/>
                </a:lnTo>
                <a:lnTo>
                  <a:pt x="2381" y="7290"/>
                </a:lnTo>
                <a:lnTo>
                  <a:pt x="2332" y="7321"/>
                </a:lnTo>
                <a:lnTo>
                  <a:pt x="2283" y="7353"/>
                </a:lnTo>
                <a:lnTo>
                  <a:pt x="2235" y="7386"/>
                </a:lnTo>
                <a:lnTo>
                  <a:pt x="2186" y="7421"/>
                </a:lnTo>
                <a:lnTo>
                  <a:pt x="2138" y="7456"/>
                </a:lnTo>
                <a:lnTo>
                  <a:pt x="2091" y="7491"/>
                </a:lnTo>
                <a:lnTo>
                  <a:pt x="2043" y="7527"/>
                </a:lnTo>
                <a:lnTo>
                  <a:pt x="1995" y="7564"/>
                </a:lnTo>
                <a:lnTo>
                  <a:pt x="1949" y="7603"/>
                </a:lnTo>
                <a:lnTo>
                  <a:pt x="1902" y="7642"/>
                </a:lnTo>
                <a:lnTo>
                  <a:pt x="1856" y="7682"/>
                </a:lnTo>
                <a:lnTo>
                  <a:pt x="1809" y="7722"/>
                </a:lnTo>
                <a:lnTo>
                  <a:pt x="1763" y="7764"/>
                </a:lnTo>
                <a:lnTo>
                  <a:pt x="1717" y="7806"/>
                </a:lnTo>
                <a:lnTo>
                  <a:pt x="1672" y="7850"/>
                </a:lnTo>
                <a:lnTo>
                  <a:pt x="1626" y="7894"/>
                </a:lnTo>
                <a:lnTo>
                  <a:pt x="1581" y="7939"/>
                </a:lnTo>
                <a:lnTo>
                  <a:pt x="1537" y="7985"/>
                </a:lnTo>
                <a:lnTo>
                  <a:pt x="1492" y="8032"/>
                </a:lnTo>
                <a:lnTo>
                  <a:pt x="1448" y="8080"/>
                </a:lnTo>
                <a:lnTo>
                  <a:pt x="1404" y="8130"/>
                </a:lnTo>
                <a:lnTo>
                  <a:pt x="1361" y="8180"/>
                </a:lnTo>
                <a:lnTo>
                  <a:pt x="1317" y="8230"/>
                </a:lnTo>
                <a:lnTo>
                  <a:pt x="1274" y="8282"/>
                </a:lnTo>
                <a:lnTo>
                  <a:pt x="1232" y="8336"/>
                </a:lnTo>
                <a:lnTo>
                  <a:pt x="1189" y="8390"/>
                </a:lnTo>
                <a:lnTo>
                  <a:pt x="1148" y="8445"/>
                </a:lnTo>
                <a:lnTo>
                  <a:pt x="1105" y="8502"/>
                </a:lnTo>
                <a:lnTo>
                  <a:pt x="1064" y="8559"/>
                </a:lnTo>
                <a:lnTo>
                  <a:pt x="1023" y="8617"/>
                </a:lnTo>
                <a:lnTo>
                  <a:pt x="982" y="8677"/>
                </a:lnTo>
                <a:lnTo>
                  <a:pt x="941" y="8737"/>
                </a:lnTo>
                <a:lnTo>
                  <a:pt x="901" y="8799"/>
                </a:lnTo>
                <a:lnTo>
                  <a:pt x="861" y="8862"/>
                </a:lnTo>
                <a:lnTo>
                  <a:pt x="822" y="8926"/>
                </a:lnTo>
                <a:lnTo>
                  <a:pt x="782" y="8991"/>
                </a:lnTo>
                <a:lnTo>
                  <a:pt x="743" y="9058"/>
                </a:lnTo>
                <a:lnTo>
                  <a:pt x="705" y="9125"/>
                </a:lnTo>
                <a:lnTo>
                  <a:pt x="667" y="9193"/>
                </a:lnTo>
                <a:lnTo>
                  <a:pt x="629" y="9264"/>
                </a:lnTo>
                <a:lnTo>
                  <a:pt x="591" y="9334"/>
                </a:lnTo>
                <a:lnTo>
                  <a:pt x="554" y="9407"/>
                </a:lnTo>
                <a:lnTo>
                  <a:pt x="517" y="9480"/>
                </a:lnTo>
                <a:lnTo>
                  <a:pt x="481" y="9555"/>
                </a:lnTo>
                <a:lnTo>
                  <a:pt x="445" y="9632"/>
                </a:lnTo>
                <a:lnTo>
                  <a:pt x="408" y="9708"/>
                </a:lnTo>
                <a:lnTo>
                  <a:pt x="373" y="9788"/>
                </a:lnTo>
                <a:lnTo>
                  <a:pt x="338" y="9867"/>
                </a:lnTo>
                <a:lnTo>
                  <a:pt x="304" y="9949"/>
                </a:lnTo>
                <a:lnTo>
                  <a:pt x="270" y="10031"/>
                </a:lnTo>
                <a:lnTo>
                  <a:pt x="235" y="10116"/>
                </a:lnTo>
                <a:lnTo>
                  <a:pt x="202" y="10200"/>
                </a:lnTo>
                <a:lnTo>
                  <a:pt x="169" y="10287"/>
                </a:lnTo>
                <a:lnTo>
                  <a:pt x="136" y="10375"/>
                </a:lnTo>
                <a:lnTo>
                  <a:pt x="104" y="10465"/>
                </a:lnTo>
                <a:lnTo>
                  <a:pt x="71" y="10555"/>
                </a:lnTo>
                <a:lnTo>
                  <a:pt x="71" y="10555"/>
                </a:lnTo>
                <a:lnTo>
                  <a:pt x="75" y="10542"/>
                </a:lnTo>
                <a:lnTo>
                  <a:pt x="78" y="10528"/>
                </a:lnTo>
                <a:lnTo>
                  <a:pt x="81" y="10513"/>
                </a:lnTo>
                <a:lnTo>
                  <a:pt x="82" y="10497"/>
                </a:lnTo>
                <a:lnTo>
                  <a:pt x="83" y="10480"/>
                </a:lnTo>
                <a:lnTo>
                  <a:pt x="84" y="10463"/>
                </a:lnTo>
                <a:lnTo>
                  <a:pt x="83" y="10425"/>
                </a:lnTo>
                <a:lnTo>
                  <a:pt x="80" y="10386"/>
                </a:lnTo>
                <a:lnTo>
                  <a:pt x="75" y="10346"/>
                </a:lnTo>
                <a:lnTo>
                  <a:pt x="69" y="10304"/>
                </a:lnTo>
                <a:lnTo>
                  <a:pt x="63" y="10261"/>
                </a:lnTo>
                <a:lnTo>
                  <a:pt x="47" y="10176"/>
                </a:lnTo>
                <a:lnTo>
                  <a:pt x="32" y="10095"/>
                </a:lnTo>
                <a:lnTo>
                  <a:pt x="25" y="10057"/>
                </a:lnTo>
                <a:lnTo>
                  <a:pt x="20" y="10022"/>
                </a:lnTo>
                <a:lnTo>
                  <a:pt x="16" y="9990"/>
                </a:lnTo>
                <a:lnTo>
                  <a:pt x="13" y="9961"/>
                </a:lnTo>
                <a:lnTo>
                  <a:pt x="13" y="9961"/>
                </a:lnTo>
                <a:lnTo>
                  <a:pt x="8" y="9857"/>
                </a:lnTo>
                <a:lnTo>
                  <a:pt x="4" y="9754"/>
                </a:lnTo>
                <a:lnTo>
                  <a:pt x="2" y="9650"/>
                </a:lnTo>
                <a:lnTo>
                  <a:pt x="1" y="9546"/>
                </a:lnTo>
                <a:lnTo>
                  <a:pt x="0" y="9443"/>
                </a:lnTo>
                <a:lnTo>
                  <a:pt x="1" y="9339"/>
                </a:lnTo>
                <a:lnTo>
                  <a:pt x="3" y="9236"/>
                </a:lnTo>
                <a:lnTo>
                  <a:pt x="7" y="9132"/>
                </a:lnTo>
                <a:lnTo>
                  <a:pt x="11" y="9028"/>
                </a:lnTo>
                <a:lnTo>
                  <a:pt x="16" y="8924"/>
                </a:lnTo>
                <a:lnTo>
                  <a:pt x="23" y="8820"/>
                </a:lnTo>
                <a:lnTo>
                  <a:pt x="30" y="8718"/>
                </a:lnTo>
                <a:lnTo>
                  <a:pt x="38" y="8614"/>
                </a:lnTo>
                <a:lnTo>
                  <a:pt x="48" y="8511"/>
                </a:lnTo>
                <a:lnTo>
                  <a:pt x="58" y="8407"/>
                </a:lnTo>
                <a:lnTo>
                  <a:pt x="70" y="8305"/>
                </a:lnTo>
                <a:lnTo>
                  <a:pt x="70" y="8305"/>
                </a:lnTo>
                <a:lnTo>
                  <a:pt x="86" y="8172"/>
                </a:lnTo>
                <a:lnTo>
                  <a:pt x="105" y="8039"/>
                </a:lnTo>
                <a:lnTo>
                  <a:pt x="124" y="7906"/>
                </a:lnTo>
                <a:lnTo>
                  <a:pt x="146" y="7775"/>
                </a:lnTo>
                <a:lnTo>
                  <a:pt x="169" y="7642"/>
                </a:lnTo>
                <a:lnTo>
                  <a:pt x="194" y="7509"/>
                </a:lnTo>
                <a:lnTo>
                  <a:pt x="220" y="7376"/>
                </a:lnTo>
                <a:lnTo>
                  <a:pt x="248" y="7245"/>
                </a:lnTo>
                <a:lnTo>
                  <a:pt x="279" y="7112"/>
                </a:lnTo>
                <a:lnTo>
                  <a:pt x="310" y="6980"/>
                </a:lnTo>
                <a:lnTo>
                  <a:pt x="343" y="6848"/>
                </a:lnTo>
                <a:lnTo>
                  <a:pt x="378" y="6717"/>
                </a:lnTo>
                <a:lnTo>
                  <a:pt x="414" y="6585"/>
                </a:lnTo>
                <a:lnTo>
                  <a:pt x="454" y="6454"/>
                </a:lnTo>
                <a:lnTo>
                  <a:pt x="493" y="6324"/>
                </a:lnTo>
                <a:lnTo>
                  <a:pt x="534" y="6194"/>
                </a:lnTo>
                <a:lnTo>
                  <a:pt x="577" y="6063"/>
                </a:lnTo>
                <a:lnTo>
                  <a:pt x="623" y="5934"/>
                </a:lnTo>
                <a:lnTo>
                  <a:pt x="669" y="5805"/>
                </a:lnTo>
                <a:lnTo>
                  <a:pt x="717" y="5676"/>
                </a:lnTo>
                <a:lnTo>
                  <a:pt x="766" y="5548"/>
                </a:lnTo>
                <a:lnTo>
                  <a:pt x="818" y="5421"/>
                </a:lnTo>
                <a:lnTo>
                  <a:pt x="870" y="5294"/>
                </a:lnTo>
                <a:lnTo>
                  <a:pt x="924" y="5168"/>
                </a:lnTo>
                <a:lnTo>
                  <a:pt x="981" y="5042"/>
                </a:lnTo>
                <a:lnTo>
                  <a:pt x="1038" y="4918"/>
                </a:lnTo>
                <a:lnTo>
                  <a:pt x="1097" y="4793"/>
                </a:lnTo>
                <a:lnTo>
                  <a:pt x="1158" y="4669"/>
                </a:lnTo>
                <a:lnTo>
                  <a:pt x="1220" y="4547"/>
                </a:lnTo>
                <a:lnTo>
                  <a:pt x="1283" y="4425"/>
                </a:lnTo>
                <a:lnTo>
                  <a:pt x="1349" y="4303"/>
                </a:lnTo>
                <a:lnTo>
                  <a:pt x="1416" y="4184"/>
                </a:lnTo>
                <a:lnTo>
                  <a:pt x="1483" y="4064"/>
                </a:lnTo>
                <a:lnTo>
                  <a:pt x="1554" y="3945"/>
                </a:lnTo>
                <a:lnTo>
                  <a:pt x="1625" y="3828"/>
                </a:lnTo>
                <a:lnTo>
                  <a:pt x="1698" y="3712"/>
                </a:lnTo>
                <a:lnTo>
                  <a:pt x="1772" y="3596"/>
                </a:lnTo>
                <a:lnTo>
                  <a:pt x="1848" y="3482"/>
                </a:lnTo>
                <a:lnTo>
                  <a:pt x="1925" y="3368"/>
                </a:lnTo>
                <a:lnTo>
                  <a:pt x="2003" y="3256"/>
                </a:lnTo>
                <a:lnTo>
                  <a:pt x="2084" y="3145"/>
                </a:lnTo>
                <a:lnTo>
                  <a:pt x="2165" y="3035"/>
                </a:lnTo>
                <a:lnTo>
                  <a:pt x="2248" y="2926"/>
                </a:lnTo>
                <a:lnTo>
                  <a:pt x="2332" y="2819"/>
                </a:lnTo>
                <a:lnTo>
                  <a:pt x="2419" y="2712"/>
                </a:lnTo>
                <a:lnTo>
                  <a:pt x="2506" y="2607"/>
                </a:lnTo>
                <a:lnTo>
                  <a:pt x="2595" y="2503"/>
                </a:lnTo>
                <a:lnTo>
                  <a:pt x="2685" y="2402"/>
                </a:lnTo>
                <a:lnTo>
                  <a:pt x="2777" y="2300"/>
                </a:lnTo>
                <a:lnTo>
                  <a:pt x="2869" y="2201"/>
                </a:lnTo>
                <a:lnTo>
                  <a:pt x="2964" y="2103"/>
                </a:lnTo>
                <a:lnTo>
                  <a:pt x="3059" y="2007"/>
                </a:lnTo>
                <a:lnTo>
                  <a:pt x="3157" y="1911"/>
                </a:lnTo>
                <a:lnTo>
                  <a:pt x="3254" y="1817"/>
                </a:lnTo>
                <a:lnTo>
                  <a:pt x="3355" y="1726"/>
                </a:lnTo>
                <a:lnTo>
                  <a:pt x="3456" y="1635"/>
                </a:lnTo>
                <a:lnTo>
                  <a:pt x="3558" y="1546"/>
                </a:lnTo>
                <a:lnTo>
                  <a:pt x="3663" y="1459"/>
                </a:lnTo>
                <a:lnTo>
                  <a:pt x="3767" y="1374"/>
                </a:lnTo>
                <a:lnTo>
                  <a:pt x="3874" y="1291"/>
                </a:lnTo>
                <a:lnTo>
                  <a:pt x="3982" y="1208"/>
                </a:lnTo>
                <a:lnTo>
                  <a:pt x="4091" y="1129"/>
                </a:lnTo>
                <a:lnTo>
                  <a:pt x="4202" y="1050"/>
                </a:lnTo>
                <a:lnTo>
                  <a:pt x="4314" y="974"/>
                </a:lnTo>
                <a:lnTo>
                  <a:pt x="4314" y="974"/>
                </a:lnTo>
                <a:lnTo>
                  <a:pt x="4370" y="936"/>
                </a:lnTo>
                <a:lnTo>
                  <a:pt x="4427" y="899"/>
                </a:lnTo>
                <a:lnTo>
                  <a:pt x="4484" y="862"/>
                </a:lnTo>
                <a:lnTo>
                  <a:pt x="4542" y="827"/>
                </a:lnTo>
                <a:lnTo>
                  <a:pt x="4600" y="792"/>
                </a:lnTo>
                <a:lnTo>
                  <a:pt x="4658" y="758"/>
                </a:lnTo>
                <a:lnTo>
                  <a:pt x="4717" y="723"/>
                </a:lnTo>
                <a:lnTo>
                  <a:pt x="4775" y="691"/>
                </a:lnTo>
                <a:lnTo>
                  <a:pt x="4834" y="658"/>
                </a:lnTo>
                <a:lnTo>
                  <a:pt x="4895" y="627"/>
                </a:lnTo>
                <a:lnTo>
                  <a:pt x="4954" y="596"/>
                </a:lnTo>
                <a:lnTo>
                  <a:pt x="5015" y="566"/>
                </a:lnTo>
                <a:lnTo>
                  <a:pt x="5075" y="536"/>
                </a:lnTo>
                <a:lnTo>
                  <a:pt x="5135" y="507"/>
                </a:lnTo>
                <a:lnTo>
                  <a:pt x="5197" y="479"/>
                </a:lnTo>
                <a:lnTo>
                  <a:pt x="5258" y="452"/>
                </a:lnTo>
                <a:lnTo>
                  <a:pt x="5319" y="425"/>
                </a:lnTo>
                <a:lnTo>
                  <a:pt x="5381" y="399"/>
                </a:lnTo>
                <a:lnTo>
                  <a:pt x="5443" y="373"/>
                </a:lnTo>
                <a:lnTo>
                  <a:pt x="5505" y="349"/>
                </a:lnTo>
                <a:lnTo>
                  <a:pt x="5568" y="325"/>
                </a:lnTo>
                <a:lnTo>
                  <a:pt x="5630" y="302"/>
                </a:lnTo>
                <a:lnTo>
                  <a:pt x="5693" y="280"/>
                </a:lnTo>
                <a:lnTo>
                  <a:pt x="5757" y="259"/>
                </a:lnTo>
                <a:lnTo>
                  <a:pt x="5820" y="239"/>
                </a:lnTo>
                <a:lnTo>
                  <a:pt x="5883" y="219"/>
                </a:lnTo>
                <a:lnTo>
                  <a:pt x="5948" y="199"/>
                </a:lnTo>
                <a:lnTo>
                  <a:pt x="6011" y="181"/>
                </a:lnTo>
                <a:lnTo>
                  <a:pt x="6076" y="164"/>
                </a:lnTo>
                <a:lnTo>
                  <a:pt x="6140" y="148"/>
                </a:lnTo>
                <a:lnTo>
                  <a:pt x="6204" y="132"/>
                </a:lnTo>
                <a:lnTo>
                  <a:pt x="6270" y="117"/>
                </a:lnTo>
                <a:lnTo>
                  <a:pt x="6334" y="103"/>
                </a:lnTo>
                <a:lnTo>
                  <a:pt x="6399" y="90"/>
                </a:lnTo>
                <a:lnTo>
                  <a:pt x="6465" y="78"/>
                </a:lnTo>
                <a:lnTo>
                  <a:pt x="6530" y="67"/>
                </a:lnTo>
                <a:lnTo>
                  <a:pt x="6595" y="56"/>
                </a:lnTo>
                <a:lnTo>
                  <a:pt x="6661" y="47"/>
                </a:lnTo>
                <a:lnTo>
                  <a:pt x="6726" y="38"/>
                </a:lnTo>
                <a:lnTo>
                  <a:pt x="6793" y="30"/>
                </a:lnTo>
                <a:lnTo>
                  <a:pt x="6858" y="24"/>
                </a:lnTo>
                <a:lnTo>
                  <a:pt x="6924" y="17"/>
                </a:lnTo>
                <a:lnTo>
                  <a:pt x="6991" y="12"/>
                </a:lnTo>
                <a:lnTo>
                  <a:pt x="7057" y="8"/>
                </a:lnTo>
                <a:lnTo>
                  <a:pt x="7123" y="4"/>
                </a:lnTo>
                <a:lnTo>
                  <a:pt x="7190" y="2"/>
                </a:lnTo>
                <a:lnTo>
                  <a:pt x="7256" y="1"/>
                </a:lnTo>
                <a:lnTo>
                  <a:pt x="7324" y="0"/>
                </a:lnTo>
                <a:lnTo>
                  <a:pt x="7390" y="1"/>
                </a:lnTo>
                <a:lnTo>
                  <a:pt x="7456" y="3"/>
                </a:lnTo>
                <a:lnTo>
                  <a:pt x="7524" y="5"/>
                </a:lnTo>
                <a:lnTo>
                  <a:pt x="7590" y="9"/>
                </a:lnTo>
                <a:lnTo>
                  <a:pt x="7658" y="13"/>
                </a:lnTo>
                <a:lnTo>
                  <a:pt x="7724" y="19"/>
                </a:lnTo>
                <a:lnTo>
                  <a:pt x="7791" y="26"/>
                </a:lnTo>
                <a:lnTo>
                  <a:pt x="7859" y="34"/>
                </a:lnTo>
                <a:lnTo>
                  <a:pt x="7925" y="43"/>
                </a:lnTo>
                <a:lnTo>
                  <a:pt x="7992" y="52"/>
                </a:lnTo>
                <a:lnTo>
                  <a:pt x="8060" y="63"/>
                </a:lnTo>
                <a:lnTo>
                  <a:pt x="8127" y="75"/>
                </a:lnTo>
                <a:lnTo>
                  <a:pt x="8194" y="87"/>
                </a:lnTo>
                <a:lnTo>
                  <a:pt x="8261" y="101"/>
                </a:lnTo>
                <a:lnTo>
                  <a:pt x="8328" y="116"/>
                </a:lnTo>
                <a:lnTo>
                  <a:pt x="8395" y="132"/>
                </a:lnTo>
                <a:lnTo>
                  <a:pt x="8395" y="132"/>
                </a:lnTo>
                <a:lnTo>
                  <a:pt x="8444" y="144"/>
                </a:lnTo>
                <a:lnTo>
                  <a:pt x="8492" y="157"/>
                </a:lnTo>
                <a:lnTo>
                  <a:pt x="8541" y="171"/>
                </a:lnTo>
                <a:lnTo>
                  <a:pt x="8589" y="185"/>
                </a:lnTo>
                <a:lnTo>
                  <a:pt x="8637" y="199"/>
                </a:lnTo>
                <a:lnTo>
                  <a:pt x="8684" y="216"/>
                </a:lnTo>
                <a:lnTo>
                  <a:pt x="8732" y="231"/>
                </a:lnTo>
                <a:lnTo>
                  <a:pt x="8779" y="248"/>
                </a:lnTo>
                <a:lnTo>
                  <a:pt x="8872" y="282"/>
                </a:lnTo>
                <a:lnTo>
                  <a:pt x="8964" y="318"/>
                </a:lnTo>
                <a:lnTo>
                  <a:pt x="9055" y="357"/>
                </a:lnTo>
                <a:lnTo>
                  <a:pt x="9146" y="398"/>
                </a:lnTo>
                <a:lnTo>
                  <a:pt x="9234" y="440"/>
                </a:lnTo>
                <a:lnTo>
                  <a:pt x="9323" y="485"/>
                </a:lnTo>
                <a:lnTo>
                  <a:pt x="9409" y="531"/>
                </a:lnTo>
                <a:lnTo>
                  <a:pt x="9496" y="579"/>
                </a:lnTo>
                <a:lnTo>
                  <a:pt x="9580" y="629"/>
                </a:lnTo>
                <a:lnTo>
                  <a:pt x="9665" y="680"/>
                </a:lnTo>
                <a:lnTo>
                  <a:pt x="9748" y="733"/>
                </a:lnTo>
                <a:lnTo>
                  <a:pt x="9831" y="788"/>
                </a:lnTo>
                <a:lnTo>
                  <a:pt x="9912" y="843"/>
                </a:lnTo>
                <a:lnTo>
                  <a:pt x="9993" y="901"/>
                </a:lnTo>
                <a:lnTo>
                  <a:pt x="10072" y="960"/>
                </a:lnTo>
                <a:lnTo>
                  <a:pt x="10151" y="1020"/>
                </a:lnTo>
                <a:lnTo>
                  <a:pt x="10229" y="1081"/>
                </a:lnTo>
                <a:lnTo>
                  <a:pt x="10306" y="1144"/>
                </a:lnTo>
                <a:lnTo>
                  <a:pt x="10382" y="1207"/>
                </a:lnTo>
                <a:lnTo>
                  <a:pt x="10457" y="1272"/>
                </a:lnTo>
                <a:lnTo>
                  <a:pt x="10532" y="1338"/>
                </a:lnTo>
                <a:lnTo>
                  <a:pt x="10606" y="1404"/>
                </a:lnTo>
                <a:lnTo>
                  <a:pt x="10680" y="1473"/>
                </a:lnTo>
                <a:lnTo>
                  <a:pt x="10752" y="1541"/>
                </a:lnTo>
                <a:lnTo>
                  <a:pt x="10824" y="1610"/>
                </a:lnTo>
                <a:lnTo>
                  <a:pt x="10895" y="1680"/>
                </a:lnTo>
                <a:lnTo>
                  <a:pt x="10964" y="1751"/>
                </a:lnTo>
                <a:lnTo>
                  <a:pt x="11035" y="1823"/>
                </a:lnTo>
                <a:lnTo>
                  <a:pt x="11035" y="1823"/>
                </a:lnTo>
                <a:close/>
              </a:path>
            </a:pathLst>
          </a:custGeom>
          <a:solidFill>
            <a:srgbClr val="6D90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6122180" y="1759177"/>
            <a:ext cx="2143801" cy="1446513"/>
          </a:xfrm>
          <a:custGeom>
            <a:avLst/>
            <a:gdLst>
              <a:gd name="T0" fmla="*/ 11854 w 12590"/>
              <a:gd name="T1" fmla="*/ 8438 h 8493"/>
              <a:gd name="T2" fmla="*/ 11822 w 12590"/>
              <a:gd name="T3" fmla="*/ 8286 h 8493"/>
              <a:gd name="T4" fmla="*/ 11726 w 12590"/>
              <a:gd name="T5" fmla="*/ 8123 h 8493"/>
              <a:gd name="T6" fmla="*/ 11511 w 12590"/>
              <a:gd name="T7" fmla="*/ 7890 h 8493"/>
              <a:gd name="T8" fmla="*/ 11382 w 12590"/>
              <a:gd name="T9" fmla="*/ 7808 h 8493"/>
              <a:gd name="T10" fmla="*/ 11085 w 12590"/>
              <a:gd name="T11" fmla="*/ 7707 h 8493"/>
              <a:gd name="T12" fmla="*/ 10741 w 12590"/>
              <a:gd name="T13" fmla="*/ 7675 h 8493"/>
              <a:gd name="T14" fmla="*/ 10143 w 12590"/>
              <a:gd name="T15" fmla="*/ 7707 h 8493"/>
              <a:gd name="T16" fmla="*/ 9812 w 12590"/>
              <a:gd name="T17" fmla="*/ 7718 h 8493"/>
              <a:gd name="T18" fmla="*/ 9477 w 12590"/>
              <a:gd name="T19" fmla="*/ 7694 h 8493"/>
              <a:gd name="T20" fmla="*/ 8907 w 12590"/>
              <a:gd name="T21" fmla="*/ 7583 h 8493"/>
              <a:gd name="T22" fmla="*/ 8357 w 12590"/>
              <a:gd name="T23" fmla="*/ 7408 h 8493"/>
              <a:gd name="T24" fmla="*/ 7730 w 12590"/>
              <a:gd name="T25" fmla="*/ 7115 h 8493"/>
              <a:gd name="T26" fmla="*/ 7159 w 12590"/>
              <a:gd name="T27" fmla="*/ 6729 h 8493"/>
              <a:gd name="T28" fmla="*/ 6692 w 12590"/>
              <a:gd name="T29" fmla="*/ 6295 h 8493"/>
              <a:gd name="T30" fmla="*/ 6471 w 12590"/>
              <a:gd name="T31" fmla="*/ 6032 h 8493"/>
              <a:gd name="T32" fmla="*/ 6274 w 12590"/>
              <a:gd name="T33" fmla="*/ 5748 h 8493"/>
              <a:gd name="T34" fmla="*/ 6102 w 12590"/>
              <a:gd name="T35" fmla="*/ 5445 h 8493"/>
              <a:gd name="T36" fmla="*/ 5537 w 12590"/>
              <a:gd name="T37" fmla="*/ 4330 h 8493"/>
              <a:gd name="T38" fmla="*/ 5150 w 12590"/>
              <a:gd name="T39" fmla="*/ 3643 h 8493"/>
              <a:gd name="T40" fmla="*/ 4709 w 12590"/>
              <a:gd name="T41" fmla="*/ 2996 h 8493"/>
              <a:gd name="T42" fmla="*/ 4308 w 12590"/>
              <a:gd name="T43" fmla="*/ 2528 h 8493"/>
              <a:gd name="T44" fmla="*/ 4019 w 12590"/>
              <a:gd name="T45" fmla="*/ 2253 h 8493"/>
              <a:gd name="T46" fmla="*/ 3702 w 12590"/>
              <a:gd name="T47" fmla="*/ 1999 h 8493"/>
              <a:gd name="T48" fmla="*/ 3352 w 12590"/>
              <a:gd name="T49" fmla="*/ 1768 h 8493"/>
              <a:gd name="T50" fmla="*/ 2966 w 12590"/>
              <a:gd name="T51" fmla="*/ 1562 h 8493"/>
              <a:gd name="T52" fmla="*/ 2541 w 12590"/>
              <a:gd name="T53" fmla="*/ 1385 h 8493"/>
              <a:gd name="T54" fmla="*/ 2073 w 12590"/>
              <a:gd name="T55" fmla="*/ 1237 h 8493"/>
              <a:gd name="T56" fmla="*/ 1559 w 12590"/>
              <a:gd name="T57" fmla="*/ 1121 h 8493"/>
              <a:gd name="T58" fmla="*/ 995 w 12590"/>
              <a:gd name="T59" fmla="*/ 1041 h 8493"/>
              <a:gd name="T60" fmla="*/ 378 w 12590"/>
              <a:gd name="T61" fmla="*/ 998 h 8493"/>
              <a:gd name="T62" fmla="*/ 28 w 12590"/>
              <a:gd name="T63" fmla="*/ 988 h 8493"/>
              <a:gd name="T64" fmla="*/ 199 w 12590"/>
              <a:gd name="T65" fmla="*/ 926 h 8493"/>
              <a:gd name="T66" fmla="*/ 516 w 12590"/>
              <a:gd name="T67" fmla="*/ 753 h 8493"/>
              <a:gd name="T68" fmla="*/ 1028 w 12590"/>
              <a:gd name="T69" fmla="*/ 560 h 8493"/>
              <a:gd name="T70" fmla="*/ 1724 w 12590"/>
              <a:gd name="T71" fmla="*/ 351 h 8493"/>
              <a:gd name="T72" fmla="*/ 2389 w 12590"/>
              <a:gd name="T73" fmla="*/ 199 h 8493"/>
              <a:gd name="T74" fmla="*/ 3322 w 12590"/>
              <a:gd name="T75" fmla="*/ 60 h 8493"/>
              <a:gd name="T76" fmla="*/ 4274 w 12590"/>
              <a:gd name="T77" fmla="*/ 2 h 8493"/>
              <a:gd name="T78" fmla="*/ 5234 w 12590"/>
              <a:gd name="T79" fmla="*/ 25 h 8493"/>
              <a:gd name="T80" fmla="*/ 6190 w 12590"/>
              <a:gd name="T81" fmla="*/ 132 h 8493"/>
              <a:gd name="T82" fmla="*/ 7134 w 12590"/>
              <a:gd name="T83" fmla="*/ 322 h 8493"/>
              <a:gd name="T84" fmla="*/ 8052 w 12590"/>
              <a:gd name="T85" fmla="*/ 597 h 8493"/>
              <a:gd name="T86" fmla="*/ 8935 w 12590"/>
              <a:gd name="T87" fmla="*/ 959 h 8493"/>
              <a:gd name="T88" fmla="*/ 9771 w 12590"/>
              <a:gd name="T89" fmla="*/ 1409 h 8493"/>
              <a:gd name="T90" fmla="*/ 10443 w 12590"/>
              <a:gd name="T91" fmla="*/ 1865 h 8493"/>
              <a:gd name="T92" fmla="*/ 10811 w 12590"/>
              <a:gd name="T93" fmla="*/ 2165 h 8493"/>
              <a:gd name="T94" fmla="*/ 11152 w 12590"/>
              <a:gd name="T95" fmla="*/ 2490 h 8493"/>
              <a:gd name="T96" fmla="*/ 11466 w 12590"/>
              <a:gd name="T97" fmla="*/ 2839 h 8493"/>
              <a:gd name="T98" fmla="*/ 11747 w 12590"/>
              <a:gd name="T99" fmla="*/ 3211 h 8493"/>
              <a:gd name="T100" fmla="*/ 11993 w 12590"/>
              <a:gd name="T101" fmla="*/ 3605 h 8493"/>
              <a:gd name="T102" fmla="*/ 12201 w 12590"/>
              <a:gd name="T103" fmla="*/ 4019 h 8493"/>
              <a:gd name="T104" fmla="*/ 12368 w 12590"/>
              <a:gd name="T105" fmla="*/ 4455 h 8493"/>
              <a:gd name="T106" fmla="*/ 12491 w 12590"/>
              <a:gd name="T107" fmla="*/ 4907 h 8493"/>
              <a:gd name="T108" fmla="*/ 12566 w 12590"/>
              <a:gd name="T109" fmla="*/ 5378 h 8493"/>
              <a:gd name="T110" fmla="*/ 12589 w 12590"/>
              <a:gd name="T111" fmla="*/ 5698 h 8493"/>
              <a:gd name="T112" fmla="*/ 12567 w 12590"/>
              <a:gd name="T113" fmla="*/ 6243 h 8493"/>
              <a:gd name="T114" fmla="*/ 12448 w 12590"/>
              <a:gd name="T115" fmla="*/ 6922 h 8493"/>
              <a:gd name="T116" fmla="*/ 12243 w 12590"/>
              <a:gd name="T117" fmla="*/ 7583 h 8493"/>
              <a:gd name="T118" fmla="*/ 11971 w 12590"/>
              <a:gd name="T119" fmla="*/ 8225 h 8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590" h="8493">
                <a:moveTo>
                  <a:pt x="11839" y="8493"/>
                </a:moveTo>
                <a:lnTo>
                  <a:pt x="11839" y="8493"/>
                </a:lnTo>
                <a:lnTo>
                  <a:pt x="11843" y="8485"/>
                </a:lnTo>
                <a:lnTo>
                  <a:pt x="11846" y="8476"/>
                </a:lnTo>
                <a:lnTo>
                  <a:pt x="11849" y="8467"/>
                </a:lnTo>
                <a:lnTo>
                  <a:pt x="11851" y="8458"/>
                </a:lnTo>
                <a:lnTo>
                  <a:pt x="11854" y="8438"/>
                </a:lnTo>
                <a:lnTo>
                  <a:pt x="11855" y="8418"/>
                </a:lnTo>
                <a:lnTo>
                  <a:pt x="11854" y="8398"/>
                </a:lnTo>
                <a:lnTo>
                  <a:pt x="11851" y="8376"/>
                </a:lnTo>
                <a:lnTo>
                  <a:pt x="11846" y="8354"/>
                </a:lnTo>
                <a:lnTo>
                  <a:pt x="11839" y="8331"/>
                </a:lnTo>
                <a:lnTo>
                  <a:pt x="11831" y="8309"/>
                </a:lnTo>
                <a:lnTo>
                  <a:pt x="11822" y="8286"/>
                </a:lnTo>
                <a:lnTo>
                  <a:pt x="11811" y="8262"/>
                </a:lnTo>
                <a:lnTo>
                  <a:pt x="11799" y="8239"/>
                </a:lnTo>
                <a:lnTo>
                  <a:pt x="11786" y="8216"/>
                </a:lnTo>
                <a:lnTo>
                  <a:pt x="11772" y="8192"/>
                </a:lnTo>
                <a:lnTo>
                  <a:pt x="11757" y="8168"/>
                </a:lnTo>
                <a:lnTo>
                  <a:pt x="11742" y="8145"/>
                </a:lnTo>
                <a:lnTo>
                  <a:pt x="11726" y="8123"/>
                </a:lnTo>
                <a:lnTo>
                  <a:pt x="11709" y="8100"/>
                </a:lnTo>
                <a:lnTo>
                  <a:pt x="11674" y="8057"/>
                </a:lnTo>
                <a:lnTo>
                  <a:pt x="11639" y="8016"/>
                </a:lnTo>
                <a:lnTo>
                  <a:pt x="11605" y="7978"/>
                </a:lnTo>
                <a:lnTo>
                  <a:pt x="11571" y="7944"/>
                </a:lnTo>
                <a:lnTo>
                  <a:pt x="11540" y="7915"/>
                </a:lnTo>
                <a:lnTo>
                  <a:pt x="11511" y="7890"/>
                </a:lnTo>
                <a:lnTo>
                  <a:pt x="11487" y="7872"/>
                </a:lnTo>
                <a:lnTo>
                  <a:pt x="11487" y="7872"/>
                </a:lnTo>
                <a:lnTo>
                  <a:pt x="11467" y="7858"/>
                </a:lnTo>
                <a:lnTo>
                  <a:pt x="11446" y="7845"/>
                </a:lnTo>
                <a:lnTo>
                  <a:pt x="11425" y="7832"/>
                </a:lnTo>
                <a:lnTo>
                  <a:pt x="11404" y="7819"/>
                </a:lnTo>
                <a:lnTo>
                  <a:pt x="11382" y="7808"/>
                </a:lnTo>
                <a:lnTo>
                  <a:pt x="11361" y="7797"/>
                </a:lnTo>
                <a:lnTo>
                  <a:pt x="11316" y="7777"/>
                </a:lnTo>
                <a:lnTo>
                  <a:pt x="11271" y="7759"/>
                </a:lnTo>
                <a:lnTo>
                  <a:pt x="11226" y="7743"/>
                </a:lnTo>
                <a:lnTo>
                  <a:pt x="11180" y="7729"/>
                </a:lnTo>
                <a:lnTo>
                  <a:pt x="11132" y="7717"/>
                </a:lnTo>
                <a:lnTo>
                  <a:pt x="11085" y="7707"/>
                </a:lnTo>
                <a:lnTo>
                  <a:pt x="11038" y="7698"/>
                </a:lnTo>
                <a:lnTo>
                  <a:pt x="10988" y="7691"/>
                </a:lnTo>
                <a:lnTo>
                  <a:pt x="10940" y="7685"/>
                </a:lnTo>
                <a:lnTo>
                  <a:pt x="10891" y="7681"/>
                </a:lnTo>
                <a:lnTo>
                  <a:pt x="10842" y="7678"/>
                </a:lnTo>
                <a:lnTo>
                  <a:pt x="10791" y="7676"/>
                </a:lnTo>
                <a:lnTo>
                  <a:pt x="10741" y="7675"/>
                </a:lnTo>
                <a:lnTo>
                  <a:pt x="10691" y="7675"/>
                </a:lnTo>
                <a:lnTo>
                  <a:pt x="10641" y="7676"/>
                </a:lnTo>
                <a:lnTo>
                  <a:pt x="10590" y="7678"/>
                </a:lnTo>
                <a:lnTo>
                  <a:pt x="10540" y="7680"/>
                </a:lnTo>
                <a:lnTo>
                  <a:pt x="10439" y="7686"/>
                </a:lnTo>
                <a:lnTo>
                  <a:pt x="10340" y="7693"/>
                </a:lnTo>
                <a:lnTo>
                  <a:pt x="10143" y="7707"/>
                </a:lnTo>
                <a:lnTo>
                  <a:pt x="10047" y="7713"/>
                </a:lnTo>
                <a:lnTo>
                  <a:pt x="10000" y="7716"/>
                </a:lnTo>
                <a:lnTo>
                  <a:pt x="9954" y="7718"/>
                </a:lnTo>
                <a:lnTo>
                  <a:pt x="9954" y="7718"/>
                </a:lnTo>
                <a:lnTo>
                  <a:pt x="9906" y="7719"/>
                </a:lnTo>
                <a:lnTo>
                  <a:pt x="9859" y="7719"/>
                </a:lnTo>
                <a:lnTo>
                  <a:pt x="9812" y="7718"/>
                </a:lnTo>
                <a:lnTo>
                  <a:pt x="9764" y="7717"/>
                </a:lnTo>
                <a:lnTo>
                  <a:pt x="9716" y="7715"/>
                </a:lnTo>
                <a:lnTo>
                  <a:pt x="9668" y="7712"/>
                </a:lnTo>
                <a:lnTo>
                  <a:pt x="9621" y="7709"/>
                </a:lnTo>
                <a:lnTo>
                  <a:pt x="9572" y="7705"/>
                </a:lnTo>
                <a:lnTo>
                  <a:pt x="9525" y="7700"/>
                </a:lnTo>
                <a:lnTo>
                  <a:pt x="9477" y="7694"/>
                </a:lnTo>
                <a:lnTo>
                  <a:pt x="9430" y="7688"/>
                </a:lnTo>
                <a:lnTo>
                  <a:pt x="9381" y="7682"/>
                </a:lnTo>
                <a:lnTo>
                  <a:pt x="9286" y="7667"/>
                </a:lnTo>
                <a:lnTo>
                  <a:pt x="9190" y="7648"/>
                </a:lnTo>
                <a:lnTo>
                  <a:pt x="9096" y="7628"/>
                </a:lnTo>
                <a:lnTo>
                  <a:pt x="9001" y="7607"/>
                </a:lnTo>
                <a:lnTo>
                  <a:pt x="8907" y="7583"/>
                </a:lnTo>
                <a:lnTo>
                  <a:pt x="8814" y="7558"/>
                </a:lnTo>
                <a:lnTo>
                  <a:pt x="8722" y="7531"/>
                </a:lnTo>
                <a:lnTo>
                  <a:pt x="8630" y="7503"/>
                </a:lnTo>
                <a:lnTo>
                  <a:pt x="8540" y="7474"/>
                </a:lnTo>
                <a:lnTo>
                  <a:pt x="8450" y="7442"/>
                </a:lnTo>
                <a:lnTo>
                  <a:pt x="8450" y="7442"/>
                </a:lnTo>
                <a:lnTo>
                  <a:pt x="8357" y="7408"/>
                </a:lnTo>
                <a:lnTo>
                  <a:pt x="8264" y="7372"/>
                </a:lnTo>
                <a:lnTo>
                  <a:pt x="8172" y="7334"/>
                </a:lnTo>
                <a:lnTo>
                  <a:pt x="8082" y="7294"/>
                </a:lnTo>
                <a:lnTo>
                  <a:pt x="7992" y="7252"/>
                </a:lnTo>
                <a:lnTo>
                  <a:pt x="7904" y="7208"/>
                </a:lnTo>
                <a:lnTo>
                  <a:pt x="7816" y="7163"/>
                </a:lnTo>
                <a:lnTo>
                  <a:pt x="7730" y="7115"/>
                </a:lnTo>
                <a:lnTo>
                  <a:pt x="7644" y="7065"/>
                </a:lnTo>
                <a:lnTo>
                  <a:pt x="7560" y="7014"/>
                </a:lnTo>
                <a:lnTo>
                  <a:pt x="7478" y="6961"/>
                </a:lnTo>
                <a:lnTo>
                  <a:pt x="7396" y="6905"/>
                </a:lnTo>
                <a:lnTo>
                  <a:pt x="7316" y="6849"/>
                </a:lnTo>
                <a:lnTo>
                  <a:pt x="7236" y="6791"/>
                </a:lnTo>
                <a:lnTo>
                  <a:pt x="7159" y="6729"/>
                </a:lnTo>
                <a:lnTo>
                  <a:pt x="7082" y="6668"/>
                </a:lnTo>
                <a:lnTo>
                  <a:pt x="7008" y="6604"/>
                </a:lnTo>
                <a:lnTo>
                  <a:pt x="6935" y="6538"/>
                </a:lnTo>
                <a:lnTo>
                  <a:pt x="6863" y="6471"/>
                </a:lnTo>
                <a:lnTo>
                  <a:pt x="6794" y="6402"/>
                </a:lnTo>
                <a:lnTo>
                  <a:pt x="6725" y="6331"/>
                </a:lnTo>
                <a:lnTo>
                  <a:pt x="6692" y="6295"/>
                </a:lnTo>
                <a:lnTo>
                  <a:pt x="6659" y="6259"/>
                </a:lnTo>
                <a:lnTo>
                  <a:pt x="6627" y="6222"/>
                </a:lnTo>
                <a:lnTo>
                  <a:pt x="6595" y="6184"/>
                </a:lnTo>
                <a:lnTo>
                  <a:pt x="6563" y="6147"/>
                </a:lnTo>
                <a:lnTo>
                  <a:pt x="6532" y="6109"/>
                </a:lnTo>
                <a:lnTo>
                  <a:pt x="6501" y="6070"/>
                </a:lnTo>
                <a:lnTo>
                  <a:pt x="6471" y="6032"/>
                </a:lnTo>
                <a:lnTo>
                  <a:pt x="6442" y="5992"/>
                </a:lnTo>
                <a:lnTo>
                  <a:pt x="6412" y="5952"/>
                </a:lnTo>
                <a:lnTo>
                  <a:pt x="6383" y="5912"/>
                </a:lnTo>
                <a:lnTo>
                  <a:pt x="6355" y="5872"/>
                </a:lnTo>
                <a:lnTo>
                  <a:pt x="6327" y="5830"/>
                </a:lnTo>
                <a:lnTo>
                  <a:pt x="6300" y="5789"/>
                </a:lnTo>
                <a:lnTo>
                  <a:pt x="6274" y="5748"/>
                </a:lnTo>
                <a:lnTo>
                  <a:pt x="6248" y="5706"/>
                </a:lnTo>
                <a:lnTo>
                  <a:pt x="6221" y="5663"/>
                </a:lnTo>
                <a:lnTo>
                  <a:pt x="6196" y="5620"/>
                </a:lnTo>
                <a:lnTo>
                  <a:pt x="6172" y="5577"/>
                </a:lnTo>
                <a:lnTo>
                  <a:pt x="6148" y="5534"/>
                </a:lnTo>
                <a:lnTo>
                  <a:pt x="6124" y="5489"/>
                </a:lnTo>
                <a:lnTo>
                  <a:pt x="6102" y="5445"/>
                </a:lnTo>
                <a:lnTo>
                  <a:pt x="6102" y="5445"/>
                </a:lnTo>
                <a:lnTo>
                  <a:pt x="5999" y="5242"/>
                </a:lnTo>
                <a:lnTo>
                  <a:pt x="5897" y="5038"/>
                </a:lnTo>
                <a:lnTo>
                  <a:pt x="5795" y="4835"/>
                </a:lnTo>
                <a:lnTo>
                  <a:pt x="5692" y="4632"/>
                </a:lnTo>
                <a:lnTo>
                  <a:pt x="5589" y="4431"/>
                </a:lnTo>
                <a:lnTo>
                  <a:pt x="5537" y="4330"/>
                </a:lnTo>
                <a:lnTo>
                  <a:pt x="5484" y="4231"/>
                </a:lnTo>
                <a:lnTo>
                  <a:pt x="5430" y="4131"/>
                </a:lnTo>
                <a:lnTo>
                  <a:pt x="5376" y="4031"/>
                </a:lnTo>
                <a:lnTo>
                  <a:pt x="5320" y="3934"/>
                </a:lnTo>
                <a:lnTo>
                  <a:pt x="5265" y="3836"/>
                </a:lnTo>
                <a:lnTo>
                  <a:pt x="5208" y="3739"/>
                </a:lnTo>
                <a:lnTo>
                  <a:pt x="5150" y="3643"/>
                </a:lnTo>
                <a:lnTo>
                  <a:pt x="5091" y="3548"/>
                </a:lnTo>
                <a:lnTo>
                  <a:pt x="5031" y="3453"/>
                </a:lnTo>
                <a:lnTo>
                  <a:pt x="4969" y="3360"/>
                </a:lnTo>
                <a:lnTo>
                  <a:pt x="4907" y="3267"/>
                </a:lnTo>
                <a:lnTo>
                  <a:pt x="4843" y="3176"/>
                </a:lnTo>
                <a:lnTo>
                  <a:pt x="4776" y="3085"/>
                </a:lnTo>
                <a:lnTo>
                  <a:pt x="4709" y="2996"/>
                </a:lnTo>
                <a:lnTo>
                  <a:pt x="4640" y="2908"/>
                </a:lnTo>
                <a:lnTo>
                  <a:pt x="4570" y="2821"/>
                </a:lnTo>
                <a:lnTo>
                  <a:pt x="4497" y="2735"/>
                </a:lnTo>
                <a:lnTo>
                  <a:pt x="4422" y="2652"/>
                </a:lnTo>
                <a:lnTo>
                  <a:pt x="4385" y="2609"/>
                </a:lnTo>
                <a:lnTo>
                  <a:pt x="4346" y="2568"/>
                </a:lnTo>
                <a:lnTo>
                  <a:pt x="4308" y="2528"/>
                </a:lnTo>
                <a:lnTo>
                  <a:pt x="4267" y="2487"/>
                </a:lnTo>
                <a:lnTo>
                  <a:pt x="4228" y="2448"/>
                </a:lnTo>
                <a:lnTo>
                  <a:pt x="4187" y="2407"/>
                </a:lnTo>
                <a:lnTo>
                  <a:pt x="4146" y="2368"/>
                </a:lnTo>
                <a:lnTo>
                  <a:pt x="4104" y="2329"/>
                </a:lnTo>
                <a:lnTo>
                  <a:pt x="4062" y="2291"/>
                </a:lnTo>
                <a:lnTo>
                  <a:pt x="4019" y="2253"/>
                </a:lnTo>
                <a:lnTo>
                  <a:pt x="3976" y="2215"/>
                </a:lnTo>
                <a:lnTo>
                  <a:pt x="3931" y="2178"/>
                </a:lnTo>
                <a:lnTo>
                  <a:pt x="3887" y="2141"/>
                </a:lnTo>
                <a:lnTo>
                  <a:pt x="3842" y="2105"/>
                </a:lnTo>
                <a:lnTo>
                  <a:pt x="3796" y="2069"/>
                </a:lnTo>
                <a:lnTo>
                  <a:pt x="3749" y="2033"/>
                </a:lnTo>
                <a:lnTo>
                  <a:pt x="3702" y="1999"/>
                </a:lnTo>
                <a:lnTo>
                  <a:pt x="3654" y="1964"/>
                </a:lnTo>
                <a:lnTo>
                  <a:pt x="3606" y="1931"/>
                </a:lnTo>
                <a:lnTo>
                  <a:pt x="3556" y="1897"/>
                </a:lnTo>
                <a:lnTo>
                  <a:pt x="3506" y="1863"/>
                </a:lnTo>
                <a:lnTo>
                  <a:pt x="3456" y="1831"/>
                </a:lnTo>
                <a:lnTo>
                  <a:pt x="3404" y="1799"/>
                </a:lnTo>
                <a:lnTo>
                  <a:pt x="3352" y="1768"/>
                </a:lnTo>
                <a:lnTo>
                  <a:pt x="3299" y="1737"/>
                </a:lnTo>
                <a:lnTo>
                  <a:pt x="3245" y="1706"/>
                </a:lnTo>
                <a:lnTo>
                  <a:pt x="3191" y="1676"/>
                </a:lnTo>
                <a:lnTo>
                  <a:pt x="3136" y="1647"/>
                </a:lnTo>
                <a:lnTo>
                  <a:pt x="3081" y="1618"/>
                </a:lnTo>
                <a:lnTo>
                  <a:pt x="3024" y="1590"/>
                </a:lnTo>
                <a:lnTo>
                  <a:pt x="2966" y="1562"/>
                </a:lnTo>
                <a:lnTo>
                  <a:pt x="2909" y="1535"/>
                </a:lnTo>
                <a:lnTo>
                  <a:pt x="2849" y="1508"/>
                </a:lnTo>
                <a:lnTo>
                  <a:pt x="2789" y="1482"/>
                </a:lnTo>
                <a:lnTo>
                  <a:pt x="2729" y="1457"/>
                </a:lnTo>
                <a:lnTo>
                  <a:pt x="2667" y="1432"/>
                </a:lnTo>
                <a:lnTo>
                  <a:pt x="2605" y="1408"/>
                </a:lnTo>
                <a:lnTo>
                  <a:pt x="2541" y="1385"/>
                </a:lnTo>
                <a:lnTo>
                  <a:pt x="2477" y="1362"/>
                </a:lnTo>
                <a:lnTo>
                  <a:pt x="2412" y="1338"/>
                </a:lnTo>
                <a:lnTo>
                  <a:pt x="2346" y="1317"/>
                </a:lnTo>
                <a:lnTo>
                  <a:pt x="2279" y="1296"/>
                </a:lnTo>
                <a:lnTo>
                  <a:pt x="2212" y="1276"/>
                </a:lnTo>
                <a:lnTo>
                  <a:pt x="2143" y="1256"/>
                </a:lnTo>
                <a:lnTo>
                  <a:pt x="2073" y="1237"/>
                </a:lnTo>
                <a:lnTo>
                  <a:pt x="2002" y="1218"/>
                </a:lnTo>
                <a:lnTo>
                  <a:pt x="1931" y="1201"/>
                </a:lnTo>
                <a:lnTo>
                  <a:pt x="1859" y="1184"/>
                </a:lnTo>
                <a:lnTo>
                  <a:pt x="1785" y="1166"/>
                </a:lnTo>
                <a:lnTo>
                  <a:pt x="1711" y="1151"/>
                </a:lnTo>
                <a:lnTo>
                  <a:pt x="1635" y="1136"/>
                </a:lnTo>
                <a:lnTo>
                  <a:pt x="1559" y="1121"/>
                </a:lnTo>
                <a:lnTo>
                  <a:pt x="1481" y="1108"/>
                </a:lnTo>
                <a:lnTo>
                  <a:pt x="1403" y="1095"/>
                </a:lnTo>
                <a:lnTo>
                  <a:pt x="1324" y="1083"/>
                </a:lnTo>
                <a:lnTo>
                  <a:pt x="1243" y="1071"/>
                </a:lnTo>
                <a:lnTo>
                  <a:pt x="1162" y="1061"/>
                </a:lnTo>
                <a:lnTo>
                  <a:pt x="1078" y="1051"/>
                </a:lnTo>
                <a:lnTo>
                  <a:pt x="995" y="1041"/>
                </a:lnTo>
                <a:lnTo>
                  <a:pt x="910" y="1033"/>
                </a:lnTo>
                <a:lnTo>
                  <a:pt x="824" y="1025"/>
                </a:lnTo>
                <a:lnTo>
                  <a:pt x="737" y="1018"/>
                </a:lnTo>
                <a:lnTo>
                  <a:pt x="649" y="1012"/>
                </a:lnTo>
                <a:lnTo>
                  <a:pt x="560" y="1007"/>
                </a:lnTo>
                <a:lnTo>
                  <a:pt x="470" y="1002"/>
                </a:lnTo>
                <a:lnTo>
                  <a:pt x="378" y="998"/>
                </a:lnTo>
                <a:lnTo>
                  <a:pt x="286" y="996"/>
                </a:lnTo>
                <a:lnTo>
                  <a:pt x="191" y="993"/>
                </a:lnTo>
                <a:lnTo>
                  <a:pt x="97" y="992"/>
                </a:lnTo>
                <a:lnTo>
                  <a:pt x="0" y="992"/>
                </a:lnTo>
                <a:lnTo>
                  <a:pt x="0" y="992"/>
                </a:lnTo>
                <a:lnTo>
                  <a:pt x="14" y="991"/>
                </a:lnTo>
                <a:lnTo>
                  <a:pt x="28" y="988"/>
                </a:lnTo>
                <a:lnTo>
                  <a:pt x="43" y="986"/>
                </a:lnTo>
                <a:lnTo>
                  <a:pt x="59" y="982"/>
                </a:lnTo>
                <a:lnTo>
                  <a:pt x="75" y="978"/>
                </a:lnTo>
                <a:lnTo>
                  <a:pt x="92" y="972"/>
                </a:lnTo>
                <a:lnTo>
                  <a:pt x="127" y="959"/>
                </a:lnTo>
                <a:lnTo>
                  <a:pt x="163" y="944"/>
                </a:lnTo>
                <a:lnTo>
                  <a:pt x="199" y="926"/>
                </a:lnTo>
                <a:lnTo>
                  <a:pt x="237" y="907"/>
                </a:lnTo>
                <a:lnTo>
                  <a:pt x="275" y="887"/>
                </a:lnTo>
                <a:lnTo>
                  <a:pt x="350" y="845"/>
                </a:lnTo>
                <a:lnTo>
                  <a:pt x="421" y="803"/>
                </a:lnTo>
                <a:lnTo>
                  <a:pt x="456" y="785"/>
                </a:lnTo>
                <a:lnTo>
                  <a:pt x="487" y="768"/>
                </a:lnTo>
                <a:lnTo>
                  <a:pt x="516" y="753"/>
                </a:lnTo>
                <a:lnTo>
                  <a:pt x="542" y="742"/>
                </a:lnTo>
                <a:lnTo>
                  <a:pt x="542" y="742"/>
                </a:lnTo>
                <a:lnTo>
                  <a:pt x="639" y="703"/>
                </a:lnTo>
                <a:lnTo>
                  <a:pt x="735" y="666"/>
                </a:lnTo>
                <a:lnTo>
                  <a:pt x="833" y="629"/>
                </a:lnTo>
                <a:lnTo>
                  <a:pt x="930" y="594"/>
                </a:lnTo>
                <a:lnTo>
                  <a:pt x="1028" y="560"/>
                </a:lnTo>
                <a:lnTo>
                  <a:pt x="1126" y="527"/>
                </a:lnTo>
                <a:lnTo>
                  <a:pt x="1225" y="495"/>
                </a:lnTo>
                <a:lnTo>
                  <a:pt x="1324" y="465"/>
                </a:lnTo>
                <a:lnTo>
                  <a:pt x="1423" y="434"/>
                </a:lnTo>
                <a:lnTo>
                  <a:pt x="1523" y="405"/>
                </a:lnTo>
                <a:lnTo>
                  <a:pt x="1623" y="378"/>
                </a:lnTo>
                <a:lnTo>
                  <a:pt x="1724" y="351"/>
                </a:lnTo>
                <a:lnTo>
                  <a:pt x="1823" y="325"/>
                </a:lnTo>
                <a:lnTo>
                  <a:pt x="1925" y="301"/>
                </a:lnTo>
                <a:lnTo>
                  <a:pt x="2026" y="277"/>
                </a:lnTo>
                <a:lnTo>
                  <a:pt x="2127" y="253"/>
                </a:lnTo>
                <a:lnTo>
                  <a:pt x="2127" y="253"/>
                </a:lnTo>
                <a:lnTo>
                  <a:pt x="2257" y="225"/>
                </a:lnTo>
                <a:lnTo>
                  <a:pt x="2389" y="199"/>
                </a:lnTo>
                <a:lnTo>
                  <a:pt x="2520" y="175"/>
                </a:lnTo>
                <a:lnTo>
                  <a:pt x="2653" y="152"/>
                </a:lnTo>
                <a:lnTo>
                  <a:pt x="2786" y="130"/>
                </a:lnTo>
                <a:lnTo>
                  <a:pt x="2919" y="111"/>
                </a:lnTo>
                <a:lnTo>
                  <a:pt x="3052" y="92"/>
                </a:lnTo>
                <a:lnTo>
                  <a:pt x="3187" y="75"/>
                </a:lnTo>
                <a:lnTo>
                  <a:pt x="3322" y="60"/>
                </a:lnTo>
                <a:lnTo>
                  <a:pt x="3457" y="47"/>
                </a:lnTo>
                <a:lnTo>
                  <a:pt x="3592" y="35"/>
                </a:lnTo>
                <a:lnTo>
                  <a:pt x="3728" y="25"/>
                </a:lnTo>
                <a:lnTo>
                  <a:pt x="3864" y="17"/>
                </a:lnTo>
                <a:lnTo>
                  <a:pt x="4001" y="10"/>
                </a:lnTo>
                <a:lnTo>
                  <a:pt x="4138" y="5"/>
                </a:lnTo>
                <a:lnTo>
                  <a:pt x="4274" y="2"/>
                </a:lnTo>
                <a:lnTo>
                  <a:pt x="4411" y="0"/>
                </a:lnTo>
                <a:lnTo>
                  <a:pt x="4548" y="0"/>
                </a:lnTo>
                <a:lnTo>
                  <a:pt x="4685" y="2"/>
                </a:lnTo>
                <a:lnTo>
                  <a:pt x="4822" y="5"/>
                </a:lnTo>
                <a:lnTo>
                  <a:pt x="4959" y="10"/>
                </a:lnTo>
                <a:lnTo>
                  <a:pt x="5096" y="17"/>
                </a:lnTo>
                <a:lnTo>
                  <a:pt x="5234" y="25"/>
                </a:lnTo>
                <a:lnTo>
                  <a:pt x="5371" y="35"/>
                </a:lnTo>
                <a:lnTo>
                  <a:pt x="5507" y="47"/>
                </a:lnTo>
                <a:lnTo>
                  <a:pt x="5645" y="60"/>
                </a:lnTo>
                <a:lnTo>
                  <a:pt x="5781" y="75"/>
                </a:lnTo>
                <a:lnTo>
                  <a:pt x="5918" y="93"/>
                </a:lnTo>
                <a:lnTo>
                  <a:pt x="6054" y="111"/>
                </a:lnTo>
                <a:lnTo>
                  <a:pt x="6190" y="132"/>
                </a:lnTo>
                <a:lnTo>
                  <a:pt x="6326" y="153"/>
                </a:lnTo>
                <a:lnTo>
                  <a:pt x="6462" y="177"/>
                </a:lnTo>
                <a:lnTo>
                  <a:pt x="6597" y="202"/>
                </a:lnTo>
                <a:lnTo>
                  <a:pt x="6731" y="229"/>
                </a:lnTo>
                <a:lnTo>
                  <a:pt x="6866" y="258"/>
                </a:lnTo>
                <a:lnTo>
                  <a:pt x="7000" y="290"/>
                </a:lnTo>
                <a:lnTo>
                  <a:pt x="7134" y="322"/>
                </a:lnTo>
                <a:lnTo>
                  <a:pt x="7266" y="356"/>
                </a:lnTo>
                <a:lnTo>
                  <a:pt x="7398" y="391"/>
                </a:lnTo>
                <a:lnTo>
                  <a:pt x="7531" y="429"/>
                </a:lnTo>
                <a:lnTo>
                  <a:pt x="7662" y="469"/>
                </a:lnTo>
                <a:lnTo>
                  <a:pt x="7792" y="510"/>
                </a:lnTo>
                <a:lnTo>
                  <a:pt x="7922" y="552"/>
                </a:lnTo>
                <a:lnTo>
                  <a:pt x="8052" y="597"/>
                </a:lnTo>
                <a:lnTo>
                  <a:pt x="8181" y="644"/>
                </a:lnTo>
                <a:lnTo>
                  <a:pt x="8308" y="692"/>
                </a:lnTo>
                <a:lnTo>
                  <a:pt x="8435" y="742"/>
                </a:lnTo>
                <a:lnTo>
                  <a:pt x="8561" y="793"/>
                </a:lnTo>
                <a:lnTo>
                  <a:pt x="8686" y="847"/>
                </a:lnTo>
                <a:lnTo>
                  <a:pt x="8811" y="902"/>
                </a:lnTo>
                <a:lnTo>
                  <a:pt x="8935" y="959"/>
                </a:lnTo>
                <a:lnTo>
                  <a:pt x="9057" y="1019"/>
                </a:lnTo>
                <a:lnTo>
                  <a:pt x="9178" y="1079"/>
                </a:lnTo>
                <a:lnTo>
                  <a:pt x="9299" y="1141"/>
                </a:lnTo>
                <a:lnTo>
                  <a:pt x="9419" y="1206"/>
                </a:lnTo>
                <a:lnTo>
                  <a:pt x="9537" y="1272"/>
                </a:lnTo>
                <a:lnTo>
                  <a:pt x="9655" y="1339"/>
                </a:lnTo>
                <a:lnTo>
                  <a:pt x="9771" y="1409"/>
                </a:lnTo>
                <a:lnTo>
                  <a:pt x="9886" y="1480"/>
                </a:lnTo>
                <a:lnTo>
                  <a:pt x="10000" y="1554"/>
                </a:lnTo>
                <a:lnTo>
                  <a:pt x="10113" y="1629"/>
                </a:lnTo>
                <a:lnTo>
                  <a:pt x="10224" y="1706"/>
                </a:lnTo>
                <a:lnTo>
                  <a:pt x="10335" y="1785"/>
                </a:lnTo>
                <a:lnTo>
                  <a:pt x="10443" y="1865"/>
                </a:lnTo>
                <a:lnTo>
                  <a:pt x="10443" y="1865"/>
                </a:lnTo>
                <a:lnTo>
                  <a:pt x="10498" y="1907"/>
                </a:lnTo>
                <a:lnTo>
                  <a:pt x="10551" y="1948"/>
                </a:lnTo>
                <a:lnTo>
                  <a:pt x="10604" y="1990"/>
                </a:lnTo>
                <a:lnTo>
                  <a:pt x="10657" y="2033"/>
                </a:lnTo>
                <a:lnTo>
                  <a:pt x="10709" y="2077"/>
                </a:lnTo>
                <a:lnTo>
                  <a:pt x="10760" y="2121"/>
                </a:lnTo>
                <a:lnTo>
                  <a:pt x="10811" y="2165"/>
                </a:lnTo>
                <a:lnTo>
                  <a:pt x="10862" y="2209"/>
                </a:lnTo>
                <a:lnTo>
                  <a:pt x="10911" y="2255"/>
                </a:lnTo>
                <a:lnTo>
                  <a:pt x="10961" y="2301"/>
                </a:lnTo>
                <a:lnTo>
                  <a:pt x="11010" y="2347"/>
                </a:lnTo>
                <a:lnTo>
                  <a:pt x="11058" y="2394"/>
                </a:lnTo>
                <a:lnTo>
                  <a:pt x="11106" y="2442"/>
                </a:lnTo>
                <a:lnTo>
                  <a:pt x="11152" y="2490"/>
                </a:lnTo>
                <a:lnTo>
                  <a:pt x="11200" y="2538"/>
                </a:lnTo>
                <a:lnTo>
                  <a:pt x="11245" y="2586"/>
                </a:lnTo>
                <a:lnTo>
                  <a:pt x="11291" y="2637"/>
                </a:lnTo>
                <a:lnTo>
                  <a:pt x="11335" y="2686"/>
                </a:lnTo>
                <a:lnTo>
                  <a:pt x="11380" y="2736"/>
                </a:lnTo>
                <a:lnTo>
                  <a:pt x="11423" y="2787"/>
                </a:lnTo>
                <a:lnTo>
                  <a:pt x="11466" y="2839"/>
                </a:lnTo>
                <a:lnTo>
                  <a:pt x="11508" y="2890"/>
                </a:lnTo>
                <a:lnTo>
                  <a:pt x="11550" y="2942"/>
                </a:lnTo>
                <a:lnTo>
                  <a:pt x="11591" y="2996"/>
                </a:lnTo>
                <a:lnTo>
                  <a:pt x="11630" y="3049"/>
                </a:lnTo>
                <a:lnTo>
                  <a:pt x="11670" y="3102"/>
                </a:lnTo>
                <a:lnTo>
                  <a:pt x="11709" y="3157"/>
                </a:lnTo>
                <a:lnTo>
                  <a:pt x="11747" y="3211"/>
                </a:lnTo>
                <a:lnTo>
                  <a:pt x="11784" y="3266"/>
                </a:lnTo>
                <a:lnTo>
                  <a:pt x="11821" y="3321"/>
                </a:lnTo>
                <a:lnTo>
                  <a:pt x="11856" y="3377"/>
                </a:lnTo>
                <a:lnTo>
                  <a:pt x="11892" y="3433"/>
                </a:lnTo>
                <a:lnTo>
                  <a:pt x="11927" y="3490"/>
                </a:lnTo>
                <a:lnTo>
                  <a:pt x="11960" y="3548"/>
                </a:lnTo>
                <a:lnTo>
                  <a:pt x="11993" y="3605"/>
                </a:lnTo>
                <a:lnTo>
                  <a:pt x="12025" y="3663"/>
                </a:lnTo>
                <a:lnTo>
                  <a:pt x="12057" y="3722"/>
                </a:lnTo>
                <a:lnTo>
                  <a:pt x="12087" y="3780"/>
                </a:lnTo>
                <a:lnTo>
                  <a:pt x="12117" y="3839"/>
                </a:lnTo>
                <a:lnTo>
                  <a:pt x="12146" y="3900"/>
                </a:lnTo>
                <a:lnTo>
                  <a:pt x="12174" y="3959"/>
                </a:lnTo>
                <a:lnTo>
                  <a:pt x="12201" y="4019"/>
                </a:lnTo>
                <a:lnTo>
                  <a:pt x="12228" y="4081"/>
                </a:lnTo>
                <a:lnTo>
                  <a:pt x="12253" y="4142"/>
                </a:lnTo>
                <a:lnTo>
                  <a:pt x="12278" y="4203"/>
                </a:lnTo>
                <a:lnTo>
                  <a:pt x="12302" y="4266"/>
                </a:lnTo>
                <a:lnTo>
                  <a:pt x="12325" y="4328"/>
                </a:lnTo>
                <a:lnTo>
                  <a:pt x="12347" y="4391"/>
                </a:lnTo>
                <a:lnTo>
                  <a:pt x="12368" y="4455"/>
                </a:lnTo>
                <a:lnTo>
                  <a:pt x="12388" y="4518"/>
                </a:lnTo>
                <a:lnTo>
                  <a:pt x="12408" y="4582"/>
                </a:lnTo>
                <a:lnTo>
                  <a:pt x="12427" y="4647"/>
                </a:lnTo>
                <a:lnTo>
                  <a:pt x="12444" y="4711"/>
                </a:lnTo>
                <a:lnTo>
                  <a:pt x="12461" y="4777"/>
                </a:lnTo>
                <a:lnTo>
                  <a:pt x="12476" y="4842"/>
                </a:lnTo>
                <a:lnTo>
                  <a:pt x="12491" y="4907"/>
                </a:lnTo>
                <a:lnTo>
                  <a:pt x="12505" y="4974"/>
                </a:lnTo>
                <a:lnTo>
                  <a:pt x="12517" y="5040"/>
                </a:lnTo>
                <a:lnTo>
                  <a:pt x="12529" y="5107"/>
                </a:lnTo>
                <a:lnTo>
                  <a:pt x="12540" y="5175"/>
                </a:lnTo>
                <a:lnTo>
                  <a:pt x="12550" y="5242"/>
                </a:lnTo>
                <a:lnTo>
                  <a:pt x="12558" y="5309"/>
                </a:lnTo>
                <a:lnTo>
                  <a:pt x="12566" y="5378"/>
                </a:lnTo>
                <a:lnTo>
                  <a:pt x="12574" y="5446"/>
                </a:lnTo>
                <a:lnTo>
                  <a:pt x="12574" y="5446"/>
                </a:lnTo>
                <a:lnTo>
                  <a:pt x="12578" y="5497"/>
                </a:lnTo>
                <a:lnTo>
                  <a:pt x="12582" y="5547"/>
                </a:lnTo>
                <a:lnTo>
                  <a:pt x="12585" y="5597"/>
                </a:lnTo>
                <a:lnTo>
                  <a:pt x="12587" y="5647"/>
                </a:lnTo>
                <a:lnTo>
                  <a:pt x="12589" y="5698"/>
                </a:lnTo>
                <a:lnTo>
                  <a:pt x="12590" y="5748"/>
                </a:lnTo>
                <a:lnTo>
                  <a:pt x="12590" y="5797"/>
                </a:lnTo>
                <a:lnTo>
                  <a:pt x="12590" y="5847"/>
                </a:lnTo>
                <a:lnTo>
                  <a:pt x="12588" y="5947"/>
                </a:lnTo>
                <a:lnTo>
                  <a:pt x="12584" y="6046"/>
                </a:lnTo>
                <a:lnTo>
                  <a:pt x="12577" y="6144"/>
                </a:lnTo>
                <a:lnTo>
                  <a:pt x="12567" y="6243"/>
                </a:lnTo>
                <a:lnTo>
                  <a:pt x="12556" y="6341"/>
                </a:lnTo>
                <a:lnTo>
                  <a:pt x="12543" y="6439"/>
                </a:lnTo>
                <a:lnTo>
                  <a:pt x="12528" y="6536"/>
                </a:lnTo>
                <a:lnTo>
                  <a:pt x="12511" y="6633"/>
                </a:lnTo>
                <a:lnTo>
                  <a:pt x="12492" y="6729"/>
                </a:lnTo>
                <a:lnTo>
                  <a:pt x="12471" y="6826"/>
                </a:lnTo>
                <a:lnTo>
                  <a:pt x="12448" y="6922"/>
                </a:lnTo>
                <a:lnTo>
                  <a:pt x="12424" y="7018"/>
                </a:lnTo>
                <a:lnTo>
                  <a:pt x="12398" y="7113"/>
                </a:lnTo>
                <a:lnTo>
                  <a:pt x="12369" y="7208"/>
                </a:lnTo>
                <a:lnTo>
                  <a:pt x="12340" y="7303"/>
                </a:lnTo>
                <a:lnTo>
                  <a:pt x="12309" y="7396"/>
                </a:lnTo>
                <a:lnTo>
                  <a:pt x="12276" y="7490"/>
                </a:lnTo>
                <a:lnTo>
                  <a:pt x="12243" y="7583"/>
                </a:lnTo>
                <a:lnTo>
                  <a:pt x="12207" y="7676"/>
                </a:lnTo>
                <a:lnTo>
                  <a:pt x="12170" y="7768"/>
                </a:lnTo>
                <a:lnTo>
                  <a:pt x="12133" y="7861"/>
                </a:lnTo>
                <a:lnTo>
                  <a:pt x="12094" y="7952"/>
                </a:lnTo>
                <a:lnTo>
                  <a:pt x="12054" y="8044"/>
                </a:lnTo>
                <a:lnTo>
                  <a:pt x="12013" y="8134"/>
                </a:lnTo>
                <a:lnTo>
                  <a:pt x="11971" y="8225"/>
                </a:lnTo>
                <a:lnTo>
                  <a:pt x="11928" y="8315"/>
                </a:lnTo>
                <a:lnTo>
                  <a:pt x="11884" y="8405"/>
                </a:lnTo>
                <a:lnTo>
                  <a:pt x="11839" y="8493"/>
                </a:lnTo>
                <a:lnTo>
                  <a:pt x="11839" y="8493"/>
                </a:lnTo>
                <a:close/>
              </a:path>
            </a:pathLst>
          </a:custGeom>
          <a:solidFill>
            <a:srgbClr val="023A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8973272" y="1796976"/>
            <a:ext cx="1545241" cy="461665"/>
          </a:xfrm>
          <a:prstGeom prst="borderCallout1">
            <a:avLst>
              <a:gd name="adj1" fmla="val 43744"/>
              <a:gd name="adj2" fmla="val -371"/>
              <a:gd name="adj3" fmla="val 44747"/>
              <a:gd name="adj4" fmla="val -81245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OBJEKTIF 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9121330" y="3491103"/>
            <a:ext cx="2040191" cy="461665"/>
          </a:xfrm>
          <a:prstGeom prst="borderCallout1">
            <a:avLst>
              <a:gd name="adj1" fmla="val 52293"/>
              <a:gd name="adj2" fmla="val -396"/>
              <a:gd name="adj3" fmla="val 53610"/>
              <a:gd name="adj4" fmla="val -2494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TRANSPARAN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8606420" y="4935290"/>
            <a:ext cx="1861270" cy="387798"/>
          </a:xfrm>
          <a:prstGeom prst="borderCallout1">
            <a:avLst>
              <a:gd name="adj1" fmla="val 50774"/>
              <a:gd name="adj2" fmla="val -456"/>
              <a:gd name="adj3" fmla="val 50855"/>
              <a:gd name="adj4" fmla="val -39299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AKUNTABEL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9739" y="3247631"/>
            <a:ext cx="20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PRINSIP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0726" y="2197260"/>
            <a:ext cx="62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1</a:t>
            </a:r>
            <a:endParaRPr lang="en-GB" sz="3600" b="1" dirty="0">
              <a:solidFill>
                <a:prstClr val="white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E7CCB5C-3F4E-468A-A24E-DFB7DA22CE26}"/>
              </a:ext>
            </a:extLst>
          </p:cNvPr>
          <p:cNvSpPr txBox="1"/>
          <p:nvPr/>
        </p:nvSpPr>
        <p:spPr>
          <a:xfrm>
            <a:off x="7896827" y="3543541"/>
            <a:ext cx="62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3</a:t>
            </a:r>
            <a:endParaRPr lang="en-GB" sz="3600" b="1" dirty="0">
              <a:solidFill>
                <a:prstClr val="white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DDC0110-B249-4FE9-9EA1-D1E14AAD3E2E}"/>
              </a:ext>
            </a:extLst>
          </p:cNvPr>
          <p:cNvSpPr txBox="1"/>
          <p:nvPr/>
        </p:nvSpPr>
        <p:spPr>
          <a:xfrm>
            <a:off x="7351977" y="2134469"/>
            <a:ext cx="62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3600" b="1" dirty="0">
              <a:solidFill>
                <a:prstClr val="white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D76695D-42A4-4689-9993-52BC7B591E7B}"/>
              </a:ext>
            </a:extLst>
          </p:cNvPr>
          <p:cNvSpPr txBox="1"/>
          <p:nvPr/>
        </p:nvSpPr>
        <p:spPr>
          <a:xfrm>
            <a:off x="6490766" y="4583880"/>
            <a:ext cx="62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  <a:cs typeface="+mn-cs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41FDEB6-4B51-45E1-9996-FB213D7A27E9}"/>
              </a:ext>
            </a:extLst>
          </p:cNvPr>
          <p:cNvSpPr txBox="1"/>
          <p:nvPr/>
        </p:nvSpPr>
        <p:spPr>
          <a:xfrm>
            <a:off x="5262117" y="3787064"/>
            <a:ext cx="62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3600" b="1" dirty="0">
              <a:solidFill>
                <a:prstClr val="white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DCACB84-CBA1-4492-8A65-206EB92099CF}"/>
              </a:ext>
            </a:extLst>
          </p:cNvPr>
          <p:cNvSpPr/>
          <p:nvPr/>
        </p:nvSpPr>
        <p:spPr>
          <a:xfrm>
            <a:off x="0" y="-51055"/>
            <a:ext cx="1694164" cy="1206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2E75DB9-A751-4C3C-80AF-C4180BFF97BF}"/>
              </a:ext>
            </a:extLst>
          </p:cNvPr>
          <p:cNvSpPr/>
          <p:nvPr/>
        </p:nvSpPr>
        <p:spPr>
          <a:xfrm>
            <a:off x="10141426" y="26243"/>
            <a:ext cx="1694165" cy="1206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AD1F2211-9414-4552-9533-8A128828F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11510573" y="154620"/>
            <a:ext cx="534492" cy="50733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37F5F52-4A6C-4C08-99A6-F469C47331EA}"/>
              </a:ext>
            </a:extLst>
          </p:cNvPr>
          <p:cNvSpPr/>
          <p:nvPr/>
        </p:nvSpPr>
        <p:spPr>
          <a:xfrm>
            <a:off x="5316026" y="1137961"/>
            <a:ext cx="2865668" cy="3877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NONDISKRIMINATIF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2C83C6B-BFD7-4AA4-AB31-ED39C3488621}"/>
              </a:ext>
            </a:extLst>
          </p:cNvPr>
          <p:cNvSpPr/>
          <p:nvPr/>
        </p:nvSpPr>
        <p:spPr>
          <a:xfrm>
            <a:off x="5164556" y="5682413"/>
            <a:ext cx="2099029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Candara" panose="020E0502030303020204" pitchFamily="34" charset="0"/>
              </a:rPr>
              <a:t>BERKEADILAN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CCE0EE6A-68D5-488A-98F5-F11E1FD36779}"/>
              </a:ext>
            </a:extLst>
          </p:cNvPr>
          <p:cNvCxnSpPr>
            <a:cxnSpLocks/>
          </p:cNvCxnSpPr>
          <p:nvPr/>
        </p:nvCxnSpPr>
        <p:spPr>
          <a:xfrm>
            <a:off x="5744145" y="5052222"/>
            <a:ext cx="0" cy="633914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B1720AEC-731C-4D46-8F63-04C41A2A3E8F}"/>
              </a:ext>
            </a:extLst>
          </p:cNvPr>
          <p:cNvCxnSpPr>
            <a:cxnSpLocks/>
          </p:cNvCxnSpPr>
          <p:nvPr/>
        </p:nvCxnSpPr>
        <p:spPr>
          <a:xfrm>
            <a:off x="5744145" y="1527824"/>
            <a:ext cx="0" cy="638484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90344CB9-C50B-431A-AAF0-713C7AB05FAC}"/>
              </a:ext>
            </a:extLst>
          </p:cNvPr>
          <p:cNvSpPr/>
          <p:nvPr/>
        </p:nvSpPr>
        <p:spPr>
          <a:xfrm>
            <a:off x="-12377" y="1"/>
            <a:ext cx="403600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E3BBBE3A-634B-4134-AE4F-01679FEAD632}"/>
              </a:ext>
            </a:extLst>
          </p:cNvPr>
          <p:cNvSpPr/>
          <p:nvPr/>
        </p:nvSpPr>
        <p:spPr>
          <a:xfrm>
            <a:off x="921435" y="2267572"/>
            <a:ext cx="2963910" cy="40934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TUJUAN</a:t>
            </a:r>
          </a:p>
          <a:p>
            <a:pPr lvl="0"/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93688" marR="0" lvl="0" indent="-2936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620520" algn="l"/>
              </a:tabLst>
            </a:pP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endorong</a:t>
            </a:r>
            <a:r>
              <a:rPr lang="id-ID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peningkatan akses layanan pendidikan</a:t>
            </a:r>
            <a:endParaRPr lang="en-US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688" marR="0" lvl="0" indent="-2936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620520" algn="l"/>
              </a:tabLst>
            </a:pPr>
            <a:endParaRPr lang="en-US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688" marR="0" lvl="0" indent="-2936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620520" algn="l"/>
              </a:tabLst>
            </a:pPr>
            <a:endParaRPr lang="en-US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688" marR="0" lvl="0" indent="-2936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620520" algn="l"/>
              </a:tabLst>
            </a:pP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id-ID" dirty="0" err="1">
                <a:solidFill>
                  <a:schemeClr val="bg1"/>
                </a:solidFill>
              </a:rPr>
              <a:t>igunakan</a:t>
            </a:r>
            <a:r>
              <a:rPr lang="id-ID" dirty="0">
                <a:solidFill>
                  <a:schemeClr val="bg1"/>
                </a:solidFill>
              </a:rPr>
              <a:t> sebagai pedoman bagi:</a:t>
            </a:r>
            <a:endParaRPr lang="en-US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lphaLcPeriod"/>
            </a:pPr>
            <a:r>
              <a:rPr lang="id-ID" dirty="0">
                <a:solidFill>
                  <a:schemeClr val="bg1"/>
                </a:solidFill>
              </a:rPr>
              <a:t>kepala daerah untuk membuat kebijakan teknis pelaksanaan PPDB; dan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ID" dirty="0" err="1">
                <a:solidFill>
                  <a:schemeClr val="bg1"/>
                </a:solidFill>
              </a:rPr>
              <a:t>kepala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Sekolah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melaksanakan</a:t>
            </a:r>
            <a:r>
              <a:rPr lang="en-ID" dirty="0">
                <a:solidFill>
                  <a:schemeClr val="bg1"/>
                </a:solidFill>
              </a:rPr>
              <a:t> PPDB.</a:t>
            </a:r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EF944FC-3939-4658-8C3F-181E9C2B8623}"/>
              </a:ext>
            </a:extLst>
          </p:cNvPr>
          <p:cNvSpPr/>
          <p:nvPr/>
        </p:nvSpPr>
        <p:spPr>
          <a:xfrm>
            <a:off x="-12377" y="1"/>
            <a:ext cx="4036005" cy="1963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07A7778-6EAD-4ED8-A831-9EC887BACADD}"/>
              </a:ext>
            </a:extLst>
          </p:cNvPr>
          <p:cNvSpPr/>
          <p:nvPr/>
        </p:nvSpPr>
        <p:spPr>
          <a:xfrm>
            <a:off x="128776" y="605422"/>
            <a:ext cx="3907229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PRINSIP DAN TUJUAN</a:t>
            </a:r>
          </a:p>
          <a:p>
            <a:r>
              <a:rPr lang="en-US" sz="1400" b="1" spc="-48" dirty="0">
                <a:latin typeface="Century Gothic" panose="020B0502020202020204" pitchFamily="34" charset="0"/>
              </a:rPr>
              <a:t>(MASIH SAMA DENGAN </a:t>
            </a:r>
            <a:r>
              <a:rPr lang="en-US" altLang="en-US" sz="1400" b="1" dirty="0">
                <a:latin typeface="Century Gothic" panose="020B0502020202020204" pitchFamily="34" charset="0"/>
                <a:cs typeface="Segoe UI" panose="020B0502040204020203" pitchFamily="34" charset="0"/>
              </a:rPr>
              <a:t>PERMENDIKBUD 44/2019 TENTANG PPDB)</a:t>
            </a:r>
            <a:endParaRPr lang="en-US" sz="1400" b="1" spc="-48" dirty="0">
              <a:solidFill>
                <a:srgbClr val="0048C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5" name="Graphic 74" descr="Schoolhouse">
            <a:extLst>
              <a:ext uri="{FF2B5EF4-FFF2-40B4-BE49-F238E27FC236}">
                <a16:creationId xmlns:a16="http://schemas.microsoft.com/office/drawing/2014/main" xmlns="" id="{22EFE727-6574-40FF-A0E9-59EFF0798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1673" y="4009698"/>
            <a:ext cx="613389" cy="613389"/>
          </a:xfrm>
          <a:prstGeom prst="rect">
            <a:avLst/>
          </a:prstGeom>
        </p:spPr>
      </p:pic>
      <p:pic>
        <p:nvPicPr>
          <p:cNvPr id="77" name="Graphic 76" descr="Classroom">
            <a:extLst>
              <a:ext uri="{FF2B5EF4-FFF2-40B4-BE49-F238E27FC236}">
                <a16:creationId xmlns:a16="http://schemas.microsoft.com/office/drawing/2014/main" xmlns="" id="{41BE6E8C-0784-46D3-A82F-4B05A8172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56421" y="3012194"/>
            <a:ext cx="607120" cy="6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116B4C7-5748-4800-8BE0-9B44BA5A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Autofit/>
          </a:bodyPr>
          <a:lstStyle/>
          <a:p>
            <a:r>
              <a:rPr lang="en-ID" sz="3200" b="1" dirty="0">
                <a:solidFill>
                  <a:srgbClr val="0070C0"/>
                </a:solidFill>
                <a:latin typeface="Lato"/>
              </a:rPr>
              <a:t>PERSYARATAN</a:t>
            </a:r>
            <a:r>
              <a:rPr lang="en-ID" sz="1800" b="1" dirty="0">
                <a:latin typeface="Lato"/>
              </a:rPr>
              <a:t/>
            </a:r>
            <a:br>
              <a:rPr lang="en-ID" sz="1800" b="1" dirty="0">
                <a:latin typeface="Lato"/>
              </a:rPr>
            </a:br>
            <a:r>
              <a:rPr lang="en-US" sz="1800" b="1" spc="-48" dirty="0">
                <a:latin typeface="Century Gothic" panose="020B0502020202020204" pitchFamily="34" charset="0"/>
              </a:rPr>
              <a:t>(MASIH SAMA DENGAN </a:t>
            </a:r>
            <a:r>
              <a:rPr lang="en-US" altLang="en-US" sz="1800" b="1" dirty="0">
                <a:latin typeface="Century Gothic" panose="020B0502020202020204" pitchFamily="34" charset="0"/>
                <a:cs typeface="Segoe UI" panose="020B0502040204020203" pitchFamily="34" charset="0"/>
              </a:rPr>
              <a:t>PERMENDIKBUD 44/2019 TENTANG PPDB)</a:t>
            </a:r>
            <a:endParaRPr lang="en-ID" sz="1800" b="1" dirty="0">
              <a:latin typeface="Lato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F0C86CF-15B7-4B23-B45D-B435EB15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21016"/>
            <a:ext cx="4498848" cy="4028766"/>
          </a:xfrm>
        </p:spPr>
        <p:txBody>
          <a:bodyPr anchor="t">
            <a:normAutofit/>
          </a:bodyPr>
          <a:lstStyle/>
          <a:p>
            <a:pPr marL="0" lvl="0" indent="0" algn="just">
              <a:buNone/>
            </a:pPr>
            <a:r>
              <a:rPr lang="en-ID" sz="2400" dirty="0" err="1"/>
              <a:t>Persyaratan</a:t>
            </a:r>
            <a:r>
              <a:rPr lang="en-ID" sz="2400" dirty="0"/>
              <a:t> </a:t>
            </a:r>
            <a:r>
              <a:rPr lang="en-ID" sz="2400" dirty="0" err="1"/>
              <a:t>calon</a:t>
            </a:r>
            <a:r>
              <a:rPr lang="en-ID" sz="2400" dirty="0"/>
              <a:t> </a:t>
            </a:r>
            <a:r>
              <a:rPr lang="en-US" sz="2400" dirty="0"/>
              <a:t>p</a:t>
            </a:r>
            <a:r>
              <a:rPr lang="en-ID" sz="2400" dirty="0" err="1"/>
              <a:t>eserta</a:t>
            </a:r>
            <a:r>
              <a:rPr lang="en-ID" sz="2400" dirty="0"/>
              <a:t> </a:t>
            </a:r>
            <a:r>
              <a:rPr lang="en-US" sz="2400" dirty="0"/>
              <a:t>d</a:t>
            </a:r>
            <a:r>
              <a:rPr lang="en-ID" sz="2400" dirty="0" err="1"/>
              <a:t>idik</a:t>
            </a:r>
            <a:r>
              <a:rPr lang="en-ID" sz="2400" dirty="0"/>
              <a:t> </a:t>
            </a:r>
            <a:r>
              <a:rPr lang="en-ID" sz="2400" dirty="0" err="1"/>
              <a:t>baru</a:t>
            </a:r>
            <a:r>
              <a:rPr lang="en-ID" sz="2400" dirty="0"/>
              <a:t> </a:t>
            </a:r>
            <a:r>
              <a:rPr lang="en-ID" sz="2400" dirty="0" err="1"/>
              <a:t>kelas</a:t>
            </a:r>
            <a:r>
              <a:rPr lang="en-ID" sz="2400" dirty="0"/>
              <a:t> 10 (</a:t>
            </a:r>
            <a:r>
              <a:rPr lang="en-ID" sz="2400" dirty="0" err="1"/>
              <a:t>sepuluh</a:t>
            </a:r>
            <a:r>
              <a:rPr lang="en-ID" sz="2400" dirty="0"/>
              <a:t>) SMA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ID" sz="2400" dirty="0"/>
              <a:t>SMK: </a:t>
            </a:r>
            <a:endParaRPr lang="en-US" sz="2400" dirty="0"/>
          </a:p>
          <a:p>
            <a:pPr marL="342900" lvl="0" indent="-342900" algn="just">
              <a:buAutoNum type="arabicPeriod"/>
            </a:pPr>
            <a:r>
              <a:rPr lang="en-ID" sz="2400" dirty="0" err="1"/>
              <a:t>berusia</a:t>
            </a:r>
            <a:r>
              <a:rPr lang="en-ID" sz="2400" dirty="0"/>
              <a:t> paling </a:t>
            </a:r>
            <a:r>
              <a:rPr lang="en-ID" sz="2400" dirty="0" err="1"/>
              <a:t>tinggi</a:t>
            </a:r>
            <a:r>
              <a:rPr lang="en-ID" sz="2400" dirty="0"/>
              <a:t> 21 (</a:t>
            </a:r>
            <a:r>
              <a:rPr lang="en-ID" sz="2400" dirty="0" err="1"/>
              <a:t>dua</a:t>
            </a:r>
            <a:r>
              <a:rPr lang="en-ID" sz="2400" dirty="0"/>
              <a:t> </a:t>
            </a:r>
            <a:r>
              <a:rPr lang="en-ID" sz="2400" dirty="0" err="1"/>
              <a:t>puluh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) </a:t>
            </a:r>
            <a:r>
              <a:rPr lang="en-ID" sz="2400" dirty="0" err="1"/>
              <a:t>tahun</a:t>
            </a:r>
            <a:r>
              <a:rPr lang="en-ID" sz="2400" dirty="0"/>
              <a:t>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tanggal</a:t>
            </a:r>
            <a:r>
              <a:rPr lang="en-ID" sz="2400" dirty="0"/>
              <a:t> 1 </a:t>
            </a:r>
            <a:r>
              <a:rPr lang="en-ID" sz="2400" dirty="0" err="1"/>
              <a:t>Juli</a:t>
            </a:r>
            <a:r>
              <a:rPr lang="en-ID" sz="2400" dirty="0"/>
              <a:t> </a:t>
            </a:r>
            <a:r>
              <a:rPr lang="en-ID" sz="2400" dirty="0" err="1"/>
              <a:t>tahun</a:t>
            </a:r>
            <a:r>
              <a:rPr lang="en-ID" sz="2400" dirty="0"/>
              <a:t> </a:t>
            </a:r>
            <a:r>
              <a:rPr lang="en-ID" sz="2400" dirty="0" err="1"/>
              <a:t>berjalan</a:t>
            </a:r>
            <a:r>
              <a:rPr lang="en-ID" sz="2400" dirty="0"/>
              <a:t>; </a:t>
            </a:r>
            <a:r>
              <a:rPr lang="en-ID" sz="2400" dirty="0" err="1"/>
              <a:t>dan</a:t>
            </a:r>
            <a:endParaRPr lang="en-US" sz="2400" dirty="0"/>
          </a:p>
          <a:p>
            <a:pPr marL="342900" lvl="0" indent="-342900" algn="just">
              <a:buAutoNum type="arabicPeriod"/>
            </a:pP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ijazah</a:t>
            </a:r>
            <a:r>
              <a:rPr lang="en-ID" sz="2400" dirty="0"/>
              <a:t> SMP</a:t>
            </a:r>
            <a:r>
              <a:rPr lang="en-US" sz="2400" dirty="0"/>
              <a:t>/</a:t>
            </a:r>
            <a:r>
              <a:rPr lang="en-US" sz="2400" dirty="0" err="1"/>
              <a:t>sederajat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lain yang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9 (</a:t>
            </a:r>
            <a:r>
              <a:rPr lang="en-US" sz="2400" dirty="0" err="1"/>
              <a:t>sembilan</a:t>
            </a:r>
            <a:r>
              <a:rPr lang="en-US" sz="2400" dirty="0"/>
              <a:t>) </a:t>
            </a:r>
            <a:r>
              <a:rPr lang="en-ID" sz="2400" dirty="0"/>
              <a:t>SMP</a:t>
            </a:r>
            <a:r>
              <a:rPr lang="en-US" sz="2400" dirty="0"/>
              <a:t>.</a:t>
            </a: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2A7B5452-278D-45A6-8D92-8CE47909A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63" t="87847" r="22194"/>
          <a:stretch/>
        </p:blipFill>
        <p:spPr>
          <a:xfrm>
            <a:off x="3623094" y="6307092"/>
            <a:ext cx="1337383" cy="57342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1F0C86CF-15B7-4B23-B45D-B435EB15DE52}"/>
              </a:ext>
            </a:extLst>
          </p:cNvPr>
          <p:cNvSpPr txBox="1">
            <a:spLocks/>
          </p:cNvSpPr>
          <p:nvPr/>
        </p:nvSpPr>
        <p:spPr>
          <a:xfrm>
            <a:off x="6379335" y="1051487"/>
            <a:ext cx="5610896" cy="54781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ID" sz="1800" b="1" dirty="0"/>
              <a:t>CATATAN:</a:t>
            </a:r>
          </a:p>
          <a:p>
            <a:pPr marL="457200" lvl="0" indent="-457200">
              <a:buAutoNum type="arabicPeriod"/>
            </a:pPr>
            <a:r>
              <a:rPr lang="en-ID" sz="1800" b="1" dirty="0" err="1"/>
              <a:t>Syarat</a:t>
            </a:r>
            <a:r>
              <a:rPr lang="en-ID" sz="1800" b="1" dirty="0"/>
              <a:t> </a:t>
            </a:r>
            <a:r>
              <a:rPr lang="en-ID" sz="1800" b="1" dirty="0" err="1"/>
              <a:t>usia</a:t>
            </a:r>
            <a:r>
              <a:rPr lang="en-ID" sz="1800" b="1" dirty="0"/>
              <a:t> </a:t>
            </a:r>
            <a:r>
              <a:rPr lang="en-ID" sz="1800" b="1" dirty="0" err="1"/>
              <a:t>dibuktikan</a:t>
            </a:r>
            <a:r>
              <a:rPr lang="en-ID" sz="1800" b="1" dirty="0"/>
              <a:t> </a:t>
            </a:r>
            <a:r>
              <a:rPr lang="en-ID" sz="1800" b="1" dirty="0" err="1"/>
              <a:t>dengan</a:t>
            </a:r>
            <a:r>
              <a:rPr lang="en-ID" sz="1800" b="1" dirty="0"/>
              <a:t> </a:t>
            </a:r>
            <a:r>
              <a:rPr lang="id-ID" sz="1800" b="1" dirty="0"/>
              <a:t>akta kelahiran</a:t>
            </a:r>
            <a:r>
              <a:rPr lang="en-US" sz="1800" b="1" dirty="0"/>
              <a:t> </a:t>
            </a:r>
            <a:r>
              <a:rPr lang="id-ID" sz="1800" b="1" dirty="0"/>
              <a:t>atau</a:t>
            </a:r>
            <a:r>
              <a:rPr lang="en-US" sz="1800" b="1" dirty="0"/>
              <a:t> </a:t>
            </a:r>
            <a:r>
              <a:rPr lang="id-ID" sz="1800" b="1" dirty="0"/>
              <a:t>surat keterangan lahir.</a:t>
            </a:r>
            <a:endParaRPr lang="en-US" sz="1800" b="1" dirty="0"/>
          </a:p>
          <a:p>
            <a:pPr marL="457200" lvl="0" indent="-457200">
              <a:buAutoNum type="arabicPeriod"/>
            </a:pPr>
            <a:r>
              <a:rPr lang="en-ID" sz="1800" b="1" dirty="0" err="1"/>
              <a:t>Sekolah</a:t>
            </a:r>
            <a:r>
              <a:rPr lang="en-ID" sz="1800" b="1" dirty="0"/>
              <a:t> yang </a:t>
            </a:r>
            <a:r>
              <a:rPr lang="en-ID" sz="1800" b="1" dirty="0" err="1"/>
              <a:t>menyelenggarakan</a:t>
            </a:r>
            <a:r>
              <a:rPr lang="en-ID" sz="1800" b="1" dirty="0"/>
              <a:t> </a:t>
            </a:r>
            <a:r>
              <a:rPr lang="en-ID" sz="1800" b="1" dirty="0" err="1"/>
              <a:t>pendidikan</a:t>
            </a:r>
            <a:r>
              <a:rPr lang="en-ID" sz="1800" b="1" dirty="0"/>
              <a:t> </a:t>
            </a:r>
            <a:r>
              <a:rPr lang="en-ID" sz="1800" b="1" dirty="0" err="1"/>
              <a:t>khusus</a:t>
            </a:r>
            <a:r>
              <a:rPr lang="en-ID" sz="1800" b="1" dirty="0"/>
              <a:t>, </a:t>
            </a:r>
            <a:r>
              <a:rPr lang="en-ID" sz="1800" b="1" dirty="0" err="1"/>
              <a:t>menyelenggarakan</a:t>
            </a:r>
            <a:r>
              <a:rPr lang="en-ID" sz="1800" b="1" dirty="0"/>
              <a:t> </a:t>
            </a:r>
            <a:r>
              <a:rPr lang="en-ID" sz="1800" b="1" dirty="0" err="1"/>
              <a:t>pendidikan</a:t>
            </a:r>
            <a:r>
              <a:rPr lang="en-ID" sz="1800" b="1" dirty="0"/>
              <a:t> </a:t>
            </a:r>
            <a:r>
              <a:rPr lang="en-ID" sz="1800" b="1" dirty="0" err="1"/>
              <a:t>layanan</a:t>
            </a:r>
            <a:r>
              <a:rPr lang="en-ID" sz="1800" b="1" dirty="0"/>
              <a:t> </a:t>
            </a:r>
            <a:r>
              <a:rPr lang="en-ID" sz="1800" b="1" dirty="0" err="1"/>
              <a:t>khusus</a:t>
            </a:r>
            <a:r>
              <a:rPr lang="en-ID" sz="1800" b="1" dirty="0"/>
              <a:t>, </a:t>
            </a:r>
            <a:r>
              <a:rPr lang="en-ID" sz="1800" b="1" dirty="0" err="1"/>
              <a:t>dan</a:t>
            </a:r>
            <a:r>
              <a:rPr lang="en-ID" sz="1800" b="1" dirty="0"/>
              <a:t> </a:t>
            </a:r>
            <a:r>
              <a:rPr lang="en-ID" sz="1800" b="1" dirty="0" err="1"/>
              <a:t>berada</a:t>
            </a:r>
            <a:r>
              <a:rPr lang="en-ID" sz="1800" b="1" dirty="0"/>
              <a:t> di </a:t>
            </a:r>
            <a:r>
              <a:rPr lang="en-ID" sz="1800" b="1" dirty="0" err="1"/>
              <a:t>daerah</a:t>
            </a:r>
            <a:r>
              <a:rPr lang="en-ID" sz="1800" b="1" dirty="0"/>
              <a:t> 3T,</a:t>
            </a:r>
            <a:r>
              <a:rPr lang="en-US" sz="1800" b="1" dirty="0"/>
              <a:t> </a:t>
            </a:r>
            <a:r>
              <a:rPr lang="en-ID" sz="1800" b="1" dirty="0" err="1"/>
              <a:t>dapat</a:t>
            </a:r>
            <a:r>
              <a:rPr lang="en-ID" sz="1800" b="1" dirty="0"/>
              <a:t> </a:t>
            </a:r>
            <a:r>
              <a:rPr lang="en-ID" sz="1800" b="1" dirty="0" err="1"/>
              <a:t>melebihi</a:t>
            </a:r>
            <a:r>
              <a:rPr lang="en-ID" sz="1800" b="1" dirty="0"/>
              <a:t> </a:t>
            </a:r>
            <a:r>
              <a:rPr lang="en-ID" sz="1800" b="1" dirty="0" err="1"/>
              <a:t>persyaratan</a:t>
            </a:r>
            <a:r>
              <a:rPr lang="en-ID" sz="1800" b="1" dirty="0"/>
              <a:t> </a:t>
            </a:r>
            <a:r>
              <a:rPr lang="en-ID" sz="1800" b="1" dirty="0" err="1"/>
              <a:t>usia</a:t>
            </a:r>
            <a:r>
              <a:rPr lang="en-ID" sz="1800" b="1" dirty="0"/>
              <a:t> </a:t>
            </a:r>
            <a:r>
              <a:rPr lang="en-ID" sz="1800" b="1" dirty="0" err="1"/>
              <a:t>dalam</a:t>
            </a:r>
            <a:r>
              <a:rPr lang="en-ID" sz="1800" b="1" dirty="0"/>
              <a:t> </a:t>
            </a:r>
            <a:r>
              <a:rPr lang="en-ID" sz="1800" b="1" dirty="0" err="1"/>
              <a:t>pelaksanaan</a:t>
            </a:r>
            <a:r>
              <a:rPr lang="en-ID" sz="1800" b="1" dirty="0"/>
              <a:t> PPDB.</a:t>
            </a:r>
          </a:p>
          <a:p>
            <a:pPr marL="457200" lvl="0" indent="-457200">
              <a:buAutoNum type="arabicPeriod"/>
            </a:pPr>
            <a:r>
              <a:rPr lang="en-ID" sz="1800" b="1" dirty="0" err="1"/>
              <a:t>Calon</a:t>
            </a:r>
            <a:r>
              <a:rPr lang="en-ID" sz="1800" b="1" dirty="0"/>
              <a:t> </a:t>
            </a:r>
            <a:r>
              <a:rPr lang="en-ID" sz="1800" b="1" dirty="0" err="1"/>
              <a:t>peserta</a:t>
            </a:r>
            <a:r>
              <a:rPr lang="en-ID" sz="1800" b="1" dirty="0"/>
              <a:t> </a:t>
            </a:r>
            <a:r>
              <a:rPr lang="en-ID" sz="1800" b="1" dirty="0" err="1"/>
              <a:t>didik</a:t>
            </a:r>
            <a:r>
              <a:rPr lang="en-ID" sz="1800" b="1" dirty="0"/>
              <a:t> WNI </a:t>
            </a:r>
            <a:r>
              <a:rPr lang="en-ID" sz="1800" b="1" dirty="0" err="1"/>
              <a:t>atau</a:t>
            </a:r>
            <a:r>
              <a:rPr lang="en-ID" sz="1800" b="1" dirty="0"/>
              <a:t> WNA </a:t>
            </a:r>
            <a:r>
              <a:rPr lang="en-ID" sz="1800" b="1" dirty="0" err="1"/>
              <a:t>untuk</a:t>
            </a:r>
            <a:r>
              <a:rPr lang="en-ID" sz="1800" b="1" dirty="0"/>
              <a:t> </a:t>
            </a:r>
            <a:r>
              <a:rPr lang="en-ID" sz="1800" b="1" dirty="0" err="1"/>
              <a:t>kelas</a:t>
            </a:r>
            <a:r>
              <a:rPr lang="en-ID" sz="1800" b="1" dirty="0"/>
              <a:t> 7 SMP </a:t>
            </a:r>
            <a:r>
              <a:rPr lang="en-ID" sz="1800" b="1" dirty="0" err="1"/>
              <a:t>atau</a:t>
            </a:r>
            <a:r>
              <a:rPr lang="en-ID" sz="1800" b="1" dirty="0"/>
              <a:t> </a:t>
            </a:r>
            <a:r>
              <a:rPr lang="en-ID" sz="1800" b="1" dirty="0" err="1"/>
              <a:t>kelas</a:t>
            </a:r>
            <a:r>
              <a:rPr lang="en-ID" sz="1800" b="1" dirty="0"/>
              <a:t> 10 SMA/SMK yang </a:t>
            </a:r>
            <a:r>
              <a:rPr lang="en-ID" sz="1800" b="1" dirty="0" err="1"/>
              <a:t>berasal</a:t>
            </a:r>
            <a:r>
              <a:rPr lang="en-ID" sz="1800" b="1" dirty="0"/>
              <a:t> </a:t>
            </a:r>
            <a:r>
              <a:rPr lang="en-ID" sz="1800" b="1" dirty="0" err="1"/>
              <a:t>dari</a:t>
            </a:r>
            <a:r>
              <a:rPr lang="en-ID" sz="1800" b="1" dirty="0"/>
              <a:t> </a:t>
            </a:r>
            <a:r>
              <a:rPr lang="en-ID" sz="1800" b="1" dirty="0" err="1"/>
              <a:t>Sekolah</a:t>
            </a:r>
            <a:r>
              <a:rPr lang="en-ID" sz="1800" b="1" dirty="0"/>
              <a:t> di </a:t>
            </a:r>
            <a:r>
              <a:rPr lang="en-ID" sz="1800" b="1" dirty="0" err="1"/>
              <a:t>luar</a:t>
            </a:r>
            <a:r>
              <a:rPr lang="en-ID" sz="1800" b="1" dirty="0"/>
              <a:t> </a:t>
            </a:r>
            <a:r>
              <a:rPr lang="en-ID" sz="1800" b="1" dirty="0" err="1"/>
              <a:t>negeri</a:t>
            </a:r>
            <a:r>
              <a:rPr lang="en-ID" sz="1800" b="1" dirty="0"/>
              <a:t> </a:t>
            </a:r>
            <a:r>
              <a:rPr lang="en-ID" sz="1800" b="1" dirty="0" err="1"/>
              <a:t>selain</a:t>
            </a:r>
            <a:r>
              <a:rPr lang="en-ID" sz="1800" b="1" dirty="0"/>
              <a:t> </a:t>
            </a:r>
            <a:r>
              <a:rPr lang="en-ID" sz="1800" b="1" dirty="0" err="1"/>
              <a:t>memenuhi</a:t>
            </a:r>
            <a:r>
              <a:rPr lang="en-ID" sz="1800" b="1" dirty="0"/>
              <a:t> </a:t>
            </a:r>
            <a:r>
              <a:rPr lang="en-ID" sz="1800" b="1" dirty="0" err="1"/>
              <a:t>persyaratan</a:t>
            </a:r>
            <a:r>
              <a:rPr lang="en-ID" sz="1800" b="1" dirty="0"/>
              <a:t>, </a:t>
            </a:r>
            <a:r>
              <a:rPr lang="en-ID" sz="1800" b="1" dirty="0" err="1"/>
              <a:t>wajib</a:t>
            </a:r>
            <a:r>
              <a:rPr lang="en-ID" sz="1800" b="1" dirty="0"/>
              <a:t> </a:t>
            </a:r>
            <a:r>
              <a:rPr lang="en-ID" sz="1800" b="1" dirty="0" err="1"/>
              <a:t>mendapatkan</a:t>
            </a:r>
            <a:r>
              <a:rPr lang="en-ID" sz="1800" b="1" dirty="0"/>
              <a:t> </a:t>
            </a:r>
            <a:r>
              <a:rPr lang="en-ID" sz="1800" b="1" dirty="0" err="1"/>
              <a:t>surat</a:t>
            </a:r>
            <a:r>
              <a:rPr lang="en-ID" sz="1800" b="1" dirty="0"/>
              <a:t> </a:t>
            </a:r>
            <a:r>
              <a:rPr lang="en-ID" sz="1800" b="1" dirty="0" err="1"/>
              <a:t>keterangan</a:t>
            </a:r>
            <a:r>
              <a:rPr lang="en-ID" sz="1800" b="1" dirty="0"/>
              <a:t> </a:t>
            </a:r>
            <a:r>
              <a:rPr lang="en-ID" sz="1800" b="1" dirty="0" err="1"/>
              <a:t>dari</a:t>
            </a:r>
            <a:r>
              <a:rPr lang="en-ID" sz="1800" b="1" dirty="0"/>
              <a:t> </a:t>
            </a:r>
            <a:r>
              <a:rPr lang="en-ID" sz="1800" b="1" dirty="0" err="1"/>
              <a:t>direktur</a:t>
            </a:r>
            <a:r>
              <a:rPr lang="en-ID" sz="1800" b="1" dirty="0"/>
              <a:t> </a:t>
            </a:r>
            <a:r>
              <a:rPr lang="en-ID" sz="1800" b="1" dirty="0" err="1"/>
              <a:t>jenderal</a:t>
            </a:r>
            <a:r>
              <a:rPr lang="en-ID" sz="1800" b="1" dirty="0"/>
              <a:t> </a:t>
            </a:r>
            <a:r>
              <a:rPr lang="en-ID" sz="1800" b="1" dirty="0" err="1"/>
              <a:t>terkait</a:t>
            </a:r>
            <a:r>
              <a:rPr lang="en-ID" sz="1800" b="1" dirty="0"/>
              <a:t> </a:t>
            </a:r>
            <a:r>
              <a:rPr lang="en-ID" sz="1800" b="1" dirty="0" err="1"/>
              <a:t>sesuai</a:t>
            </a:r>
            <a:r>
              <a:rPr lang="en-ID" sz="1800" b="1" dirty="0"/>
              <a:t> </a:t>
            </a:r>
            <a:r>
              <a:rPr lang="en-ID" sz="1800" b="1" dirty="0" err="1"/>
              <a:t>dengan</a:t>
            </a:r>
            <a:r>
              <a:rPr lang="en-ID" sz="1800" b="1" dirty="0"/>
              <a:t> </a:t>
            </a:r>
            <a:r>
              <a:rPr lang="en-ID" sz="1800" b="1" dirty="0" err="1"/>
              <a:t>kewenangan</a:t>
            </a:r>
            <a:r>
              <a:rPr lang="en-ID" sz="1800" b="1" dirty="0"/>
              <a:t>. </a:t>
            </a:r>
          </a:p>
          <a:p>
            <a:pPr marL="457200" lvl="0" indent="-457200">
              <a:buAutoNum type="arabicPeriod"/>
            </a:pPr>
            <a:r>
              <a:rPr lang="en-ID" sz="1800" b="1" dirty="0" err="1"/>
              <a:t>Peserta</a:t>
            </a:r>
            <a:r>
              <a:rPr lang="en-ID" sz="1800" b="1" dirty="0"/>
              <a:t> </a:t>
            </a:r>
            <a:r>
              <a:rPr lang="en-ID" sz="1800" b="1" dirty="0" err="1"/>
              <a:t>didik</a:t>
            </a:r>
            <a:r>
              <a:rPr lang="en-ID" sz="1800" b="1" dirty="0"/>
              <a:t> WNA </a:t>
            </a:r>
            <a:r>
              <a:rPr lang="en-ID" sz="1800" b="1" dirty="0" err="1"/>
              <a:t>wajib</a:t>
            </a:r>
            <a:r>
              <a:rPr lang="en-ID" sz="1800" b="1" dirty="0"/>
              <a:t> </a:t>
            </a:r>
            <a:r>
              <a:rPr lang="en-ID" sz="1800" b="1" dirty="0" err="1"/>
              <a:t>mengikuti</a:t>
            </a:r>
            <a:r>
              <a:rPr lang="en-ID" sz="1800" b="1" dirty="0"/>
              <a:t> </a:t>
            </a:r>
            <a:r>
              <a:rPr lang="en-ID" sz="1800" b="1" dirty="0" err="1"/>
              <a:t>matrikulasi</a:t>
            </a:r>
            <a:r>
              <a:rPr lang="en-ID" sz="1800" b="1" dirty="0"/>
              <a:t> </a:t>
            </a:r>
            <a:r>
              <a:rPr lang="en-ID" sz="1800" b="1" dirty="0" err="1"/>
              <a:t>pendidikan</a:t>
            </a:r>
            <a:r>
              <a:rPr lang="en-ID" sz="1800" b="1" dirty="0"/>
              <a:t> </a:t>
            </a:r>
            <a:r>
              <a:rPr lang="en-ID" sz="1800" b="1" dirty="0" err="1"/>
              <a:t>Bahasa</a:t>
            </a:r>
            <a:r>
              <a:rPr lang="en-ID" sz="1800" b="1" dirty="0"/>
              <a:t> Indonesia paling </a:t>
            </a:r>
            <a:r>
              <a:rPr lang="en-ID" sz="1800" b="1" dirty="0" err="1"/>
              <a:t>singkat</a:t>
            </a:r>
            <a:r>
              <a:rPr lang="en-ID" sz="1800" b="1" dirty="0"/>
              <a:t> 6 (</a:t>
            </a:r>
            <a:r>
              <a:rPr lang="en-ID" sz="1800" b="1" dirty="0" err="1"/>
              <a:t>enam</a:t>
            </a:r>
            <a:r>
              <a:rPr lang="en-ID" sz="1800" b="1" dirty="0"/>
              <a:t>) </a:t>
            </a:r>
            <a:r>
              <a:rPr lang="en-ID" sz="1800" b="1" dirty="0" err="1"/>
              <a:t>bulan</a:t>
            </a:r>
            <a:r>
              <a:rPr lang="en-ID" sz="1800" b="1" dirty="0"/>
              <a:t> yang </a:t>
            </a:r>
            <a:r>
              <a:rPr lang="en-ID" sz="1800" b="1" dirty="0" err="1"/>
              <a:t>diselenggarakan</a:t>
            </a:r>
            <a:r>
              <a:rPr lang="en-ID" sz="1800" b="1" dirty="0"/>
              <a:t> </a:t>
            </a:r>
            <a:r>
              <a:rPr lang="en-ID" sz="1800" b="1" dirty="0" err="1"/>
              <a:t>oleh</a:t>
            </a:r>
            <a:r>
              <a:rPr lang="en-ID" sz="1800" b="1" dirty="0"/>
              <a:t> </a:t>
            </a:r>
            <a:r>
              <a:rPr lang="en-ID" sz="1800" b="1" dirty="0" err="1"/>
              <a:t>Sekolah</a:t>
            </a:r>
            <a:r>
              <a:rPr lang="en-ID" sz="1800" b="1" dirty="0"/>
              <a:t> yang </a:t>
            </a:r>
            <a:r>
              <a:rPr lang="en-ID" sz="1800" b="1" dirty="0" err="1"/>
              <a:t>bersangkutan</a:t>
            </a:r>
            <a:r>
              <a:rPr lang="en-ID" sz="1800" b="1" dirty="0"/>
              <a:t>.</a:t>
            </a:r>
          </a:p>
          <a:p>
            <a:pPr marL="457200" lvl="0" indent="-457200">
              <a:buAutoNum type="arabicPeriod"/>
            </a:pPr>
            <a:r>
              <a:rPr lang="en-ID" sz="1800" b="1" dirty="0" err="1"/>
              <a:t>Syarat</a:t>
            </a:r>
            <a:r>
              <a:rPr lang="en-ID" sz="1800" b="1" dirty="0"/>
              <a:t> </a:t>
            </a:r>
            <a:r>
              <a:rPr lang="en-ID" sz="1800" b="1" dirty="0" err="1"/>
              <a:t>usia</a:t>
            </a:r>
            <a:r>
              <a:rPr lang="en-ID" sz="1800" b="1" dirty="0"/>
              <a:t> </a:t>
            </a:r>
            <a:r>
              <a:rPr lang="en-ID" sz="1800" b="1" dirty="0" err="1"/>
              <a:t>dan</a:t>
            </a:r>
            <a:r>
              <a:rPr lang="en-ID" sz="1800" b="1" dirty="0"/>
              <a:t> </a:t>
            </a:r>
            <a:r>
              <a:rPr lang="en-ID" sz="1800" b="1" dirty="0" err="1"/>
              <a:t>ijazah</a:t>
            </a:r>
            <a:r>
              <a:rPr lang="en-ID" sz="1800" b="1" dirty="0"/>
              <a:t> </a:t>
            </a:r>
            <a:r>
              <a:rPr lang="en-ID" sz="1800" b="1" dirty="0" err="1"/>
              <a:t>atau</a:t>
            </a:r>
            <a:r>
              <a:rPr lang="en-ID" sz="1800" b="1" dirty="0"/>
              <a:t> </a:t>
            </a:r>
            <a:r>
              <a:rPr lang="en-ID" sz="1800" b="1" dirty="0" err="1"/>
              <a:t>dokumen</a:t>
            </a:r>
            <a:r>
              <a:rPr lang="en-ID" sz="1800" b="1" dirty="0"/>
              <a:t> lain </a:t>
            </a:r>
            <a:r>
              <a:rPr lang="en-ID" sz="1800" b="1" dirty="0" err="1"/>
              <a:t>dikecualikan</a:t>
            </a:r>
            <a:r>
              <a:rPr lang="en-ID" sz="1800" b="1" dirty="0"/>
              <a:t> </a:t>
            </a:r>
            <a:r>
              <a:rPr lang="en-ID" sz="1800" b="1" dirty="0" err="1"/>
              <a:t>bagi</a:t>
            </a:r>
            <a:r>
              <a:rPr lang="en-ID" sz="1800" b="1" dirty="0"/>
              <a:t> </a:t>
            </a:r>
            <a:r>
              <a:rPr lang="en-ID" sz="1800" b="1" dirty="0" err="1"/>
              <a:t>calon</a:t>
            </a:r>
            <a:r>
              <a:rPr lang="en-ID" sz="1800" b="1" dirty="0"/>
              <a:t> </a:t>
            </a:r>
            <a:r>
              <a:rPr lang="en-ID" sz="1800" b="1" dirty="0" err="1"/>
              <a:t>peserta</a:t>
            </a:r>
            <a:r>
              <a:rPr lang="en-ID" sz="1800" b="1" dirty="0"/>
              <a:t> </a:t>
            </a:r>
            <a:r>
              <a:rPr lang="en-ID" sz="1800" b="1" dirty="0" err="1"/>
              <a:t>didik</a:t>
            </a:r>
            <a:r>
              <a:rPr lang="en-ID" sz="1800" b="1" dirty="0"/>
              <a:t> </a:t>
            </a:r>
            <a:r>
              <a:rPr lang="en-ID" sz="1800" b="1" dirty="0" err="1"/>
              <a:t>penyandang</a:t>
            </a:r>
            <a:r>
              <a:rPr lang="en-ID" sz="1800" b="1" dirty="0"/>
              <a:t> </a:t>
            </a:r>
            <a:r>
              <a:rPr lang="en-ID" sz="1800" b="1" dirty="0" err="1"/>
              <a:t>disabilitas</a:t>
            </a:r>
            <a:r>
              <a:rPr lang="en-ID" sz="1800" b="1" dirty="0"/>
              <a:t>.</a:t>
            </a:r>
          </a:p>
          <a:p>
            <a:pPr marL="457200" lvl="0" indent="-457200">
              <a:buAutoNum type="arabicPeriod"/>
            </a:pPr>
            <a:endParaRPr lang="en-US" sz="1800" b="1" dirty="0"/>
          </a:p>
        </p:txBody>
      </p:sp>
      <p:sp>
        <p:nvSpPr>
          <p:cNvPr id="2" name="Right Arrow 1"/>
          <p:cNvSpPr/>
          <p:nvPr/>
        </p:nvSpPr>
        <p:spPr>
          <a:xfrm>
            <a:off x="5212080" y="3013656"/>
            <a:ext cx="737959" cy="1352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1F2211-9414-4552-9533-8A128828F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11510573" y="154620"/>
            <a:ext cx="534492" cy="5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9bf9849318_14_56"/>
          <p:cNvSpPr txBox="1">
            <a:spLocks noGrp="1"/>
          </p:cNvSpPr>
          <p:nvPr>
            <p:ph type="title"/>
          </p:nvPr>
        </p:nvSpPr>
        <p:spPr>
          <a:xfrm>
            <a:off x="714103" y="462972"/>
            <a:ext cx="11791406" cy="470019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70C0"/>
                </a:solidFill>
                <a:latin typeface="+mn-lt"/>
              </a:rPr>
              <a:t>Perubahan Proporsi Jalur PPDB</a:t>
            </a:r>
          </a:p>
        </p:txBody>
      </p:sp>
      <p:sp>
        <p:nvSpPr>
          <p:cNvPr id="882" name="Google Shape;882;g9bf9849318_14_5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pPr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41B345-3B5C-4A67-A461-08FB5449174C}"/>
              </a:ext>
            </a:extLst>
          </p:cNvPr>
          <p:cNvSpPr/>
          <p:nvPr/>
        </p:nvSpPr>
        <p:spPr>
          <a:xfrm>
            <a:off x="696687" y="1236617"/>
            <a:ext cx="3135085" cy="47001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PPDB 2020</a:t>
            </a:r>
            <a:endParaRPr lang="en-ID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AB32D1-69A0-410B-9566-1B1C32BC1DFB}"/>
              </a:ext>
            </a:extLst>
          </p:cNvPr>
          <p:cNvSpPr/>
          <p:nvPr/>
        </p:nvSpPr>
        <p:spPr>
          <a:xfrm>
            <a:off x="4032071" y="1236617"/>
            <a:ext cx="7631934" cy="4700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PPDB 2021</a:t>
            </a:r>
            <a:endParaRPr lang="en-ID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C3A9832-B32E-468E-836A-EA9361E22EAD}"/>
              </a:ext>
            </a:extLst>
          </p:cNvPr>
          <p:cNvSpPr/>
          <p:nvPr/>
        </p:nvSpPr>
        <p:spPr>
          <a:xfrm>
            <a:off x="696686" y="1894114"/>
            <a:ext cx="3135086" cy="3139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fi-FI" b="1" dirty="0">
                <a:solidFill>
                  <a:schemeClr val="dk1"/>
                </a:solidFill>
              </a:rPr>
              <a:t>SD, SMP, SMA: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i-FI" dirty="0">
                <a:solidFill>
                  <a:schemeClr val="dk1"/>
                </a:solidFill>
              </a:rPr>
              <a:t>Zonasi = minimal 50%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i-FI" dirty="0">
                <a:solidFill>
                  <a:schemeClr val="dk1"/>
                </a:solidFill>
              </a:rPr>
              <a:t>Afirmasi = minimal 15%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i-FI" dirty="0">
                <a:solidFill>
                  <a:schemeClr val="dk1"/>
                </a:solidFill>
              </a:rPr>
              <a:t>Perpindahan tugas = maksimal 5%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i-FI" dirty="0">
                <a:solidFill>
                  <a:schemeClr val="dk1"/>
                </a:solidFill>
              </a:rPr>
              <a:t>Prestasi = sisa kuota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endParaRPr lang="fi-FI" dirty="0">
              <a:solidFill>
                <a:schemeClr val="dk1"/>
              </a:solidFill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fi-FI" b="1" dirty="0">
                <a:solidFill>
                  <a:schemeClr val="dk1"/>
                </a:solidFill>
              </a:rPr>
              <a:t>SMK: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fi-FI" dirty="0">
                <a:solidFill>
                  <a:schemeClr val="dk1"/>
                </a:solidFill>
              </a:rPr>
              <a:t>Dikecualikan dari aturan tentang jalur PPDB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fi-FI" dirty="0">
              <a:solidFill>
                <a:schemeClr val="dk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638610-2CEB-455D-AE31-C04BD19FE0D8}"/>
              </a:ext>
            </a:extLst>
          </p:cNvPr>
          <p:cNvSpPr/>
          <p:nvPr/>
        </p:nvSpPr>
        <p:spPr>
          <a:xfrm>
            <a:off x="4032069" y="1881052"/>
            <a:ext cx="3482828" cy="3139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fi-FI" b="1" dirty="0">
                <a:solidFill>
                  <a:schemeClr val="dk1"/>
                </a:solidFill>
              </a:rPr>
              <a:t>SD: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i-FI" dirty="0">
                <a:solidFill>
                  <a:schemeClr val="dk1"/>
                </a:solidFill>
              </a:rPr>
              <a:t>Zonasi = minimal </a:t>
            </a:r>
            <a:r>
              <a:rPr lang="fi-FI" b="1" dirty="0">
                <a:solidFill>
                  <a:schemeClr val="tx1"/>
                </a:solidFill>
              </a:rPr>
              <a:t>70%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i-FI" dirty="0">
                <a:solidFill>
                  <a:schemeClr val="dk1"/>
                </a:solidFill>
              </a:rPr>
              <a:t>Afirmasi = minimal 15%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i-FI" dirty="0">
                <a:solidFill>
                  <a:schemeClr val="dk1"/>
                </a:solidFill>
              </a:rPr>
              <a:t>Perpindahan tugas orang tua/wali = maksimal 5%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fi-FI" dirty="0">
              <a:solidFill>
                <a:schemeClr val="dk1"/>
              </a:solidFill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fi-FI" dirty="0">
              <a:solidFill>
                <a:schemeClr val="dk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09AD901-2A7C-4836-AFDA-D68D492C2E2E}"/>
              </a:ext>
            </a:extLst>
          </p:cNvPr>
          <p:cNvSpPr/>
          <p:nvPr/>
        </p:nvSpPr>
        <p:spPr>
          <a:xfrm>
            <a:off x="7798676" y="1894114"/>
            <a:ext cx="3865330" cy="3139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fi-FI" b="1" dirty="0">
                <a:solidFill>
                  <a:schemeClr val="dk1"/>
                </a:solidFill>
              </a:rPr>
              <a:t>SMP dan SMA: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i-FI" dirty="0">
                <a:solidFill>
                  <a:schemeClr val="dk1"/>
                </a:solidFill>
              </a:rPr>
              <a:t>Zonasi = minimal 50%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i-FI" dirty="0">
                <a:solidFill>
                  <a:schemeClr val="dk1"/>
                </a:solidFill>
              </a:rPr>
              <a:t>Afirmasi = minimal 15%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i-FI" dirty="0">
                <a:solidFill>
                  <a:schemeClr val="dk1"/>
                </a:solidFill>
              </a:rPr>
              <a:t>Perpindahan tugas orang tua/wali = maksimal 5%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i-FI" dirty="0">
                <a:solidFill>
                  <a:schemeClr val="dk1"/>
                </a:solidFill>
              </a:rPr>
              <a:t>Prestasi = sisa kuota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endParaRPr lang="fi-FI" dirty="0">
              <a:solidFill>
                <a:schemeClr val="dk1"/>
              </a:solidFill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fi-FI" dirty="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882871-1364-47AA-93E7-2650B33FAB10}"/>
              </a:ext>
            </a:extLst>
          </p:cNvPr>
          <p:cNvSpPr txBox="1"/>
          <p:nvPr/>
        </p:nvSpPr>
        <p:spPr>
          <a:xfrm rot="10800000" flipV="1">
            <a:off x="4267290" y="3752778"/>
            <a:ext cx="462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fi-FI" sz="1600" b="1">
                <a:solidFill>
                  <a:schemeClr val="dk1"/>
                </a:solidFill>
              </a:rPr>
              <a:t>Perubahan di jalur zonasi</a:t>
            </a:r>
            <a:endParaRPr lang="fi-FI" sz="1600" b="1" dirty="0">
              <a:solidFill>
                <a:schemeClr val="dk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B1B101-5FCB-493A-8CE6-228320483827}"/>
              </a:ext>
            </a:extLst>
          </p:cNvPr>
          <p:cNvSpPr txBox="1"/>
          <p:nvPr/>
        </p:nvSpPr>
        <p:spPr>
          <a:xfrm>
            <a:off x="8243761" y="3922054"/>
            <a:ext cx="2623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fi-FI" b="1" dirty="0">
                <a:solidFill>
                  <a:schemeClr val="dk1"/>
                </a:solidFill>
              </a:rPr>
              <a:t>Tidak ada perubahan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B4F8B36-C0AC-4229-AA4C-E7F10BCA6EE8}"/>
              </a:ext>
            </a:extLst>
          </p:cNvPr>
          <p:cNvSpPr txBox="1"/>
          <p:nvPr/>
        </p:nvSpPr>
        <p:spPr>
          <a:xfrm>
            <a:off x="714102" y="5580663"/>
            <a:ext cx="694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Catatan</a:t>
            </a:r>
            <a:r>
              <a:rPr lang="en-US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d-ID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Jalur Pendaftaran PPDB dilarang menggunakan tes masuk</a:t>
            </a:r>
            <a:endParaRPr lang="en-US" b="1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ID" b="1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A7B5452-278D-45A6-8D92-8CE47909A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63" t="87847" r="22194"/>
          <a:stretch/>
        </p:blipFill>
        <p:spPr>
          <a:xfrm>
            <a:off x="10809205" y="6284580"/>
            <a:ext cx="1337383" cy="57342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8976132" y="5324976"/>
            <a:ext cx="1159099" cy="6697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9bf9849318_14_56"/>
          <p:cNvSpPr txBox="1">
            <a:spLocks noGrp="1"/>
          </p:cNvSpPr>
          <p:nvPr>
            <p:ph type="title"/>
          </p:nvPr>
        </p:nvSpPr>
        <p:spPr>
          <a:xfrm>
            <a:off x="755408" y="673432"/>
            <a:ext cx="11791406" cy="470019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70C0"/>
                </a:solidFill>
                <a:latin typeface="+mn-lt"/>
              </a:rPr>
              <a:t>Pelibatan Sekolah Swasta dalam PPDB</a:t>
            </a:r>
          </a:p>
        </p:txBody>
      </p:sp>
      <p:sp>
        <p:nvSpPr>
          <p:cNvPr id="882" name="Google Shape;882;g9bf9849318_14_5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41B345-3B5C-4A67-A461-08FB5449174C}"/>
              </a:ext>
            </a:extLst>
          </p:cNvPr>
          <p:cNvSpPr/>
          <p:nvPr/>
        </p:nvSpPr>
        <p:spPr>
          <a:xfrm>
            <a:off x="696687" y="1446342"/>
            <a:ext cx="5312229" cy="4700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PPDB 2020</a:t>
            </a:r>
            <a:endParaRPr lang="en-ID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AB32D1-69A0-410B-9566-1B1C32BC1DFB}"/>
              </a:ext>
            </a:extLst>
          </p:cNvPr>
          <p:cNvSpPr/>
          <p:nvPr/>
        </p:nvSpPr>
        <p:spPr>
          <a:xfrm>
            <a:off x="6183085" y="1446342"/>
            <a:ext cx="5480919" cy="4700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PPDB 2021</a:t>
            </a:r>
            <a:endParaRPr lang="en-ID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C3A9832-B32E-468E-836A-EA9361E22EAD}"/>
              </a:ext>
            </a:extLst>
          </p:cNvPr>
          <p:cNvSpPr/>
          <p:nvPr/>
        </p:nvSpPr>
        <p:spPr>
          <a:xfrm>
            <a:off x="696685" y="2103839"/>
            <a:ext cx="5312229" cy="37272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chemeClr val="tx1"/>
                </a:solidFill>
              </a:rPr>
              <a:t>Aturan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tentang</a:t>
            </a:r>
            <a:r>
              <a:rPr lang="en-ID" dirty="0">
                <a:solidFill>
                  <a:schemeClr val="tx1"/>
                </a:solidFill>
              </a:rPr>
              <a:t> PPDB </a:t>
            </a:r>
            <a:r>
              <a:rPr lang="en-ID" b="1" dirty="0" err="1">
                <a:solidFill>
                  <a:schemeClr val="tx1"/>
                </a:solidFill>
              </a:rPr>
              <a:t>dikecualikan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untuk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satuan</a:t>
            </a:r>
            <a:r>
              <a:rPr lang="en-ID" b="1" dirty="0">
                <a:solidFill>
                  <a:schemeClr val="tx1"/>
                </a:solidFill>
              </a:rPr>
              <a:t> Pendidikan yang </a:t>
            </a:r>
            <a:r>
              <a:rPr lang="en-ID" b="1" dirty="0" err="1">
                <a:solidFill>
                  <a:schemeClr val="tx1"/>
                </a:solidFill>
              </a:rPr>
              <a:t>diselenggarakan</a:t>
            </a:r>
            <a:r>
              <a:rPr lang="en-ID" b="1" dirty="0">
                <a:solidFill>
                  <a:schemeClr val="tx1"/>
                </a:solidFill>
              </a:rPr>
              <a:t> oleh </a:t>
            </a:r>
            <a:r>
              <a:rPr lang="en-ID" b="1" dirty="0" err="1">
                <a:solidFill>
                  <a:schemeClr val="tx1"/>
                </a:solidFill>
              </a:rPr>
              <a:t>masyarakat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09AD901-2A7C-4836-AFDA-D68D492C2E2E}"/>
              </a:ext>
            </a:extLst>
          </p:cNvPr>
          <p:cNvSpPr/>
          <p:nvPr/>
        </p:nvSpPr>
        <p:spPr>
          <a:xfrm>
            <a:off x="6183085" y="2103839"/>
            <a:ext cx="5480919" cy="3727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 algn="just">
              <a:buClr>
                <a:srgbClr val="4472C4"/>
              </a:buClr>
              <a:buFont typeface="+mj-lt"/>
              <a:buAutoNum type="arabicParenBoth"/>
            </a:pPr>
            <a:endParaRPr lang="en-US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4472C4"/>
              </a:buClr>
              <a:buFont typeface="+mj-lt"/>
              <a:buAutoNum type="arabicParenBoth"/>
            </a:pPr>
            <a:r>
              <a:rPr lang="id-ID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Pemerintah Daerah </a:t>
            </a:r>
            <a:r>
              <a:rPr lang="id-ID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dapat melibatkan satuan pendidikan yang diselenggar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kan oleh masyarakat</a:t>
            </a:r>
            <a:r>
              <a:rPr lang="id-ID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dalam pelaksanaan PPDB</a:t>
            </a:r>
            <a:endParaRPr lang="en-US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4472C4"/>
              </a:buClr>
              <a:buFont typeface="+mj-lt"/>
              <a:buAutoNum type="arabicParenBoth"/>
            </a:pPr>
            <a:endParaRPr lang="en-ID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Clr>
                <a:srgbClr val="4472C4"/>
              </a:buClr>
              <a:buFont typeface="+mj-lt"/>
              <a:buAutoNum type="arabicParenBoth"/>
            </a:pPr>
            <a:r>
              <a:rPr lang="id-ID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Ketentuan pelaksanaan PPDB bagi satuan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endidikan yang diselenggar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kan oleh masyarakat </a:t>
            </a:r>
            <a:r>
              <a:rPr lang="id-ID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ditetapkan 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oleh </a:t>
            </a:r>
            <a:r>
              <a:rPr lang="en-US" sz="18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Daerah </a:t>
            </a:r>
            <a:r>
              <a:rPr lang="en-US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kewenangan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1F2211-9414-4552-9533-8A128828F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11510573" y="154620"/>
            <a:ext cx="534492" cy="507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7B5452-278D-45A6-8D92-8CE47909AB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63" t="87847" r="22194"/>
          <a:stretch/>
        </p:blipFill>
        <p:spPr>
          <a:xfrm>
            <a:off x="10841881" y="6284580"/>
            <a:ext cx="1337383" cy="5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xmlns="" id="{CD90A0C9-D11B-440B-BBC3-244FA0C75163}"/>
              </a:ext>
            </a:extLst>
          </p:cNvPr>
          <p:cNvSpPr txBox="1"/>
          <p:nvPr/>
        </p:nvSpPr>
        <p:spPr>
          <a:xfrm>
            <a:off x="590719" y="881938"/>
            <a:ext cx="4558266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spc="-91" dirty="0" err="1">
                <a:solidFill>
                  <a:srgbClr val="0070C0"/>
                </a:solidFill>
                <a:ea typeface="+mj-ea"/>
                <a:cs typeface="+mj-cs"/>
              </a:rPr>
              <a:t>Zonasi</a:t>
            </a:r>
            <a:r>
              <a:rPr lang="en-US" sz="3400" b="1" spc="-91" dirty="0">
                <a:solidFill>
                  <a:srgbClr val="0070C0"/>
                </a:solidFill>
                <a:ea typeface="+mj-ea"/>
                <a:cs typeface="+mj-cs"/>
              </a:rPr>
              <a:t> </a:t>
            </a:r>
            <a:r>
              <a:rPr lang="en-US" sz="3400" spc="-91" dirty="0">
                <a:solidFill>
                  <a:srgbClr val="0070C0"/>
                </a:solidFill>
                <a:ea typeface="+mj-ea"/>
                <a:cs typeface="+mj-cs"/>
              </a:rPr>
              <a:t>(</a:t>
            </a:r>
            <a:r>
              <a:rPr lang="en-US" sz="3400" b="1" dirty="0">
                <a:solidFill>
                  <a:srgbClr val="0070C0"/>
                </a:solidFill>
                <a:ea typeface="+mj-ea"/>
                <a:cs typeface="+mj-cs"/>
              </a:rPr>
              <a:t>Minimal 50%</a:t>
            </a:r>
            <a:r>
              <a:rPr lang="en-US" sz="3400" b="1" spc="-91" dirty="0">
                <a:solidFill>
                  <a:srgbClr val="0070C0"/>
                </a:solidFill>
                <a:ea typeface="+mj-ea"/>
                <a:cs typeface="+mj-cs"/>
              </a:rPr>
              <a:t>)</a:t>
            </a:r>
            <a:endParaRPr lang="en-US" sz="34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9538986-2A70-4566-A7B8-247328579779}"/>
              </a:ext>
            </a:extLst>
          </p:cNvPr>
          <p:cNvSpPr/>
          <p:nvPr/>
        </p:nvSpPr>
        <p:spPr>
          <a:xfrm>
            <a:off x="6151483" y="318782"/>
            <a:ext cx="5416934" cy="1835417"/>
          </a:xfrm>
          <a:prstGeom prst="rect">
            <a:avLst/>
          </a:prstGeom>
          <a:solidFill>
            <a:srgbClr val="B4C7E7"/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 err="1">
                <a:latin typeface="+mj-lt"/>
              </a:rPr>
              <a:t>Diperuntukkan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bagi</a:t>
            </a:r>
            <a:r>
              <a:rPr lang="en-US" dirty="0">
                <a:latin typeface="+mj-lt"/>
              </a:rPr>
              <a:t> p</a:t>
            </a:r>
            <a:r>
              <a:rPr lang="en-ID" dirty="0" err="1">
                <a:latin typeface="+mj-lt"/>
              </a:rPr>
              <a:t>eserta</a:t>
            </a:r>
            <a:r>
              <a:rPr lang="en-ID" dirty="0">
                <a:latin typeface="+mj-lt"/>
              </a:rPr>
              <a:t> </a:t>
            </a:r>
            <a:r>
              <a:rPr lang="en-US" dirty="0">
                <a:latin typeface="+mj-lt"/>
              </a:rPr>
              <a:t>d</a:t>
            </a:r>
            <a:r>
              <a:rPr lang="en-ID" dirty="0" err="1">
                <a:latin typeface="+mj-lt"/>
              </a:rPr>
              <a:t>idik</a:t>
            </a:r>
            <a:r>
              <a:rPr lang="en-ID" dirty="0">
                <a:latin typeface="+mj-lt"/>
              </a:rPr>
              <a:t> </a:t>
            </a:r>
            <a:r>
              <a:rPr lang="en-ID" b="1" dirty="0">
                <a:latin typeface="+mj-lt"/>
              </a:rPr>
              <a:t>yang </a:t>
            </a:r>
            <a:r>
              <a:rPr lang="en-ID" b="1" dirty="0" err="1">
                <a:latin typeface="+mj-lt"/>
              </a:rPr>
              <a:t>berdomisili</a:t>
            </a:r>
            <a:r>
              <a:rPr lang="en-ID" b="1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di </a:t>
            </a:r>
            <a:r>
              <a:rPr lang="en-US" b="1" dirty="0" err="1">
                <a:latin typeface="+mj-lt"/>
              </a:rPr>
              <a:t>dalam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wilayah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zonasi</a:t>
            </a:r>
            <a:r>
              <a:rPr lang="en-US" dirty="0">
                <a:latin typeface="+mj-lt"/>
              </a:rPr>
              <a:t> </a:t>
            </a:r>
            <a:r>
              <a:rPr lang="en-ID" dirty="0">
                <a:latin typeface="+mj-lt"/>
              </a:rPr>
              <a:t>yang </a:t>
            </a:r>
            <a:r>
              <a:rPr lang="en-ID" dirty="0" err="1">
                <a:latin typeface="+mj-lt"/>
              </a:rPr>
              <a:t>ditetapkan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Pemerintah</a:t>
            </a:r>
            <a:r>
              <a:rPr lang="en-ID" dirty="0">
                <a:latin typeface="+mj-lt"/>
              </a:rPr>
              <a:t> Daerah. </a:t>
            </a:r>
            <a:endParaRPr lang="en-US" dirty="0">
              <a:latin typeface="+mj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ID" dirty="0" err="1">
                <a:latin typeface="+mj-lt"/>
              </a:rPr>
              <a:t>Domisili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calon</a:t>
            </a:r>
            <a:r>
              <a:rPr lang="en-ID" dirty="0">
                <a:latin typeface="+mj-lt"/>
              </a:rPr>
              <a:t> </a:t>
            </a:r>
            <a:r>
              <a:rPr lang="en-US" dirty="0">
                <a:latin typeface="+mj-lt"/>
              </a:rPr>
              <a:t>p</a:t>
            </a:r>
            <a:r>
              <a:rPr lang="en-ID" dirty="0" err="1">
                <a:latin typeface="+mj-lt"/>
              </a:rPr>
              <a:t>eserta</a:t>
            </a:r>
            <a:r>
              <a:rPr lang="en-ID" dirty="0">
                <a:latin typeface="+mj-lt"/>
              </a:rPr>
              <a:t> </a:t>
            </a:r>
            <a:r>
              <a:rPr lang="en-US" dirty="0">
                <a:latin typeface="+mj-lt"/>
              </a:rPr>
              <a:t>d</a:t>
            </a:r>
            <a:r>
              <a:rPr lang="en-ID" dirty="0" err="1">
                <a:latin typeface="+mj-lt"/>
              </a:rPr>
              <a:t>berdasarkan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alamat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pada</a:t>
            </a:r>
            <a:r>
              <a:rPr lang="en-ID" dirty="0">
                <a:latin typeface="+mj-lt"/>
              </a:rPr>
              <a:t> KK yang </a:t>
            </a:r>
            <a:r>
              <a:rPr lang="en-ID" dirty="0" err="1">
                <a:latin typeface="+mj-lt"/>
              </a:rPr>
              <a:t>diterbitkan</a:t>
            </a:r>
            <a:r>
              <a:rPr lang="en-ID" dirty="0">
                <a:latin typeface="+mj-lt"/>
              </a:rPr>
              <a:t> paling </a:t>
            </a:r>
            <a:r>
              <a:rPr lang="en-ID" dirty="0" err="1">
                <a:latin typeface="+mj-lt"/>
              </a:rPr>
              <a:t>singkat</a:t>
            </a:r>
            <a:r>
              <a:rPr lang="en-ID" dirty="0">
                <a:latin typeface="+mj-lt"/>
              </a:rPr>
              <a:t> </a:t>
            </a:r>
            <a:r>
              <a:rPr lang="en-ID" b="1" dirty="0">
                <a:latin typeface="+mj-lt"/>
              </a:rPr>
              <a:t>1 </a:t>
            </a:r>
            <a:r>
              <a:rPr lang="en-ID" b="1" dirty="0" err="1">
                <a:latin typeface="+mj-lt"/>
              </a:rPr>
              <a:t>tahun</a:t>
            </a:r>
            <a:r>
              <a:rPr lang="en-ID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sebelum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tanggal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pendaftaran</a:t>
            </a:r>
            <a:r>
              <a:rPr lang="en-US" dirty="0">
                <a:latin typeface="+mj-lt"/>
              </a:rPr>
              <a:t> PPDB</a:t>
            </a:r>
            <a:r>
              <a:rPr lang="en-ID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29B1CD-F562-4F85-9DD2-EDD2C41D9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194638" y="103774"/>
            <a:ext cx="604371" cy="5736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241B345-3B5C-4A67-A461-08FB5449174C}"/>
              </a:ext>
            </a:extLst>
          </p:cNvPr>
          <p:cNvSpPr/>
          <p:nvPr/>
        </p:nvSpPr>
        <p:spPr>
          <a:xfrm>
            <a:off x="665085" y="2341675"/>
            <a:ext cx="5312229" cy="4700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PPDB 2020</a:t>
            </a:r>
            <a:endParaRPr lang="en-ID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CAB32D1-69A0-410B-9566-1B1C32BC1DFB}"/>
              </a:ext>
            </a:extLst>
          </p:cNvPr>
          <p:cNvSpPr/>
          <p:nvPr/>
        </p:nvSpPr>
        <p:spPr>
          <a:xfrm>
            <a:off x="6151483" y="2341675"/>
            <a:ext cx="5480919" cy="4700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PPDB 2021</a:t>
            </a:r>
            <a:endParaRPr lang="en-ID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C3A9832-B32E-468E-836A-EA9361E22EAD}"/>
              </a:ext>
            </a:extLst>
          </p:cNvPr>
          <p:cNvSpPr/>
          <p:nvPr/>
        </p:nvSpPr>
        <p:spPr>
          <a:xfrm>
            <a:off x="665085" y="2999171"/>
            <a:ext cx="5312229" cy="3644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Kartu</a:t>
            </a:r>
            <a:r>
              <a:rPr lang="en-ID" sz="1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ID" sz="1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diganti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ID" sz="1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keterangan</a:t>
            </a:r>
            <a:r>
              <a:rPr lang="en-ID" sz="1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domisili</a:t>
            </a:r>
            <a:r>
              <a:rPr lang="en-ID" sz="1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rukun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tetangga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rukun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warga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dilegalisir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lurah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pejabat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setempat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lain yang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berwenang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menerangkan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eserta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idik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bersangkutan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berdomisili</a:t>
            </a:r>
            <a:r>
              <a:rPr lang="en-ID" sz="1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ID" sz="18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singkat</a:t>
            </a:r>
            <a:r>
              <a:rPr lang="en-ID" sz="1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 (</a:t>
            </a:r>
            <a:r>
              <a:rPr lang="en-ID" sz="18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18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diterbitkannya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keterangan</a:t>
            </a:r>
            <a:r>
              <a:rPr lang="en-ID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domisili</a:t>
            </a:r>
            <a:endParaRPr lang="en-ID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09AD901-2A7C-4836-AFDA-D68D492C2E2E}"/>
              </a:ext>
            </a:extLst>
          </p:cNvPr>
          <p:cNvSpPr/>
          <p:nvPr/>
        </p:nvSpPr>
        <p:spPr>
          <a:xfrm>
            <a:off x="6151483" y="2999170"/>
            <a:ext cx="5480919" cy="3644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>
              <a:buClr>
                <a:srgbClr val="4472C4"/>
              </a:buClr>
            </a:pPr>
            <a:r>
              <a:rPr lang="id-ID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Dalam hal calon peserta didik tidak memiliki kartu keluarga karena </a:t>
            </a:r>
            <a:r>
              <a:rPr lang="id-ID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keadaan tertentu</a:t>
            </a:r>
            <a:r>
              <a:rPr lang="id-ID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maka dapat diganti dengan </a:t>
            </a:r>
            <a:r>
              <a:rPr lang="id-ID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surat keterangan domisili </a:t>
            </a:r>
            <a:r>
              <a:rPr lang="id-ID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dari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rukun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tetangga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rukun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warga</a:t>
            </a:r>
            <a:r>
              <a:rPr lang="id-ID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yang dilegalisir oleh lurah/kepala desa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pejabat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setempat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lain yang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berwenang</a:t>
            </a:r>
            <a:r>
              <a:rPr lang="id-ID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menerangkan bahwa 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eserta 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idik yang bersangkutan telah </a:t>
            </a:r>
            <a:r>
              <a:rPr lang="id-ID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berdomisili paling singkat 1 (satu) tahun </a:t>
            </a:r>
            <a:r>
              <a:rPr lang="id-ID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sejak diterbitkannya surat keterangan domisili</a:t>
            </a:r>
            <a:endParaRPr lang="en-US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4472C4"/>
              </a:buClr>
            </a:pPr>
            <a:endParaRPr lang="en-US" sz="1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000"/>
              </a:spcAft>
              <a:buSzPts val="1200"/>
            </a:pPr>
            <a:r>
              <a:rPr lang="id-ID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Keadaan tertentu meliputi:</a:t>
            </a:r>
            <a:endParaRPr lang="en-ID" sz="1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encana</a:t>
            </a:r>
            <a:r>
              <a:rPr lang="en-US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id-ID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dan/</a:t>
            </a:r>
            <a:r>
              <a:rPr lang="en-US" sz="18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endParaRPr lang="en-ID" sz="1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lphaLcPeriod"/>
            </a:pPr>
            <a:r>
              <a:rPr lang="en-US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encana</a:t>
            </a:r>
            <a:r>
              <a:rPr lang="en-US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endParaRPr lang="en-ID" sz="1800" b="1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4472C4"/>
              </a:buClr>
            </a:pPr>
            <a:endParaRPr lang="en-US" sz="18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4472C4"/>
              </a:buClr>
            </a:pPr>
            <a:endParaRPr lang="en-US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4472C4"/>
              </a:buClr>
            </a:pPr>
            <a:endParaRPr lang="en-ID" sz="1800" b="1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xmlns="" id="{43BF7951-3D9F-4D8D-98EE-8616AADB3A6D}"/>
              </a:ext>
            </a:extLst>
          </p:cNvPr>
          <p:cNvSpPr/>
          <p:nvPr/>
        </p:nvSpPr>
        <p:spPr>
          <a:xfrm>
            <a:off x="372928" y="2396583"/>
            <a:ext cx="11081653" cy="38229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8287CB5-81F1-4675-83B2-4BB2D65D2A68}"/>
              </a:ext>
            </a:extLst>
          </p:cNvPr>
          <p:cNvSpPr/>
          <p:nvPr/>
        </p:nvSpPr>
        <p:spPr>
          <a:xfrm>
            <a:off x="2610835" y="2990005"/>
            <a:ext cx="3370515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225425">
              <a:lnSpc>
                <a:spcPts val="2500"/>
              </a:lnSpc>
              <a:buFont typeface="+mj-lt"/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W</a:t>
            </a:r>
            <a:r>
              <a:rPr lang="id-ID" dirty="0">
                <a:cs typeface="Times New Roman" panose="02020603050405020304" pitchFamily="18" charset="0"/>
              </a:rPr>
              <a:t>ajib </a:t>
            </a:r>
            <a:r>
              <a:rPr lang="id-ID" b="1" dirty="0">
                <a:solidFill>
                  <a:srgbClr val="FF0000"/>
                </a:solidFill>
                <a:cs typeface="Times New Roman" panose="02020603050405020304" pitchFamily="18" charset="0"/>
              </a:rPr>
              <a:t>memastikan semua wilayah administrasi  masuk dalam penetapan zonasi </a:t>
            </a:r>
            <a:r>
              <a:rPr lang="id-ID" dirty="0">
                <a:cs typeface="Times New Roman" panose="02020603050405020304" pitchFamily="18" charset="0"/>
              </a:rPr>
              <a:t>sesuai jenjang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2" indent="-225425">
              <a:lnSpc>
                <a:spcPts val="2500"/>
              </a:lnSpc>
              <a:buFont typeface="+mj-lt"/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W</a:t>
            </a:r>
            <a:r>
              <a:rPr lang="id-ID" dirty="0" err="1">
                <a:cs typeface="Times New Roman" panose="02020603050405020304" pitchFamily="18" charset="0"/>
              </a:rPr>
              <a:t>ajib</a:t>
            </a:r>
            <a:r>
              <a:rPr lang="id-ID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memastikan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bahwa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semua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sekolah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telah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menerima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peserta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didik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dalam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wilayah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zonasi</a:t>
            </a:r>
            <a:r>
              <a:rPr lang="en-US" dirty="0">
                <a:cs typeface="Times New Roman" panose="02020603050405020304" pitchFamily="18" charset="0"/>
              </a:rPr>
              <a:t> yang </a:t>
            </a:r>
            <a:r>
              <a:rPr lang="en-US" dirty="0" err="1">
                <a:cs typeface="Times New Roman" panose="02020603050405020304" pitchFamily="18" charset="0"/>
              </a:rPr>
              <a:t>ditetapkan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2" indent="-225425">
              <a:lnSpc>
                <a:spcPts val="2500"/>
              </a:lnSpc>
              <a:buFont typeface="+mj-lt"/>
              <a:buAutoNum type="arabicPeriod"/>
            </a:pP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F9F114-C852-4A53-B20D-9490D709D627}"/>
              </a:ext>
            </a:extLst>
          </p:cNvPr>
          <p:cNvSpPr/>
          <p:nvPr/>
        </p:nvSpPr>
        <p:spPr>
          <a:xfrm>
            <a:off x="372928" y="2990005"/>
            <a:ext cx="223790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cs typeface="Times New Roman" panose="02020603050405020304" pitchFamily="18" charset="0"/>
              </a:rPr>
              <a:t>Ditetapkan</a:t>
            </a:r>
            <a:r>
              <a:rPr lang="id-ID" sz="1600" dirty="0">
                <a:cs typeface="Times New Roman" panose="02020603050405020304" pitchFamily="18" charset="0"/>
              </a:rPr>
              <a:t> setiap jenjang oleh </a:t>
            </a:r>
            <a:r>
              <a:rPr lang="en-US" sz="1600" dirty="0" err="1">
                <a:cs typeface="Times New Roman" panose="02020603050405020304" pitchFamily="18" charset="0"/>
              </a:rPr>
              <a:t>Pemda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cs typeface="Times New Roman" panose="02020603050405020304" pitchFamily="18" charset="0"/>
              </a:rPr>
              <a:t>Pemda</a:t>
            </a:r>
            <a:r>
              <a:rPr lang="en-ID" sz="1600" dirty="0"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cs typeface="Times New Roman" panose="02020603050405020304" pitchFamily="18" charset="0"/>
              </a:rPr>
              <a:t>harus</a:t>
            </a:r>
            <a:r>
              <a:rPr lang="en-ID" sz="1600" dirty="0"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cs typeface="Times New Roman" panose="02020603050405020304" pitchFamily="18" charset="0"/>
              </a:rPr>
              <a:t>memperhatikan</a:t>
            </a:r>
            <a:r>
              <a:rPr lang="en-US" sz="1600" dirty="0">
                <a:cs typeface="Times New Roman" panose="02020603050405020304" pitchFamily="18" charset="0"/>
              </a:rPr>
              <a:t>: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sebaran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satuan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pendidikan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data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sebaran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domisili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calon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peserta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didik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dan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kapasitas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daya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tampung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satuan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pendidikan</a:t>
            </a:r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id-ID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600" dirty="0">
                <a:cs typeface="Times New Roman" panose="02020603050405020304" pitchFamily="18" charset="0"/>
              </a:rPr>
              <a:t>Melibatkan </a:t>
            </a:r>
            <a:r>
              <a:rPr lang="en-US" sz="1600" dirty="0">
                <a:cs typeface="Times New Roman" panose="02020603050405020304" pitchFamily="18" charset="0"/>
              </a:rPr>
              <a:t>KKKS/MKKS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63EEEDE-4A25-4003-BE6E-8BE5BF24F0E8}"/>
              </a:ext>
            </a:extLst>
          </p:cNvPr>
          <p:cNvSpPr/>
          <p:nvPr/>
        </p:nvSpPr>
        <p:spPr>
          <a:xfrm>
            <a:off x="6797541" y="3003044"/>
            <a:ext cx="2380015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500"/>
              </a:lnSpc>
            </a:pPr>
            <a:r>
              <a:rPr lang="en-US" dirty="0">
                <a:cs typeface="Times New Roman" panose="02020603050405020304" pitchFamily="18" charset="0"/>
              </a:rPr>
              <a:t>D</a:t>
            </a:r>
            <a:r>
              <a:rPr lang="id-ID" dirty="0">
                <a:cs typeface="Times New Roman" panose="02020603050405020304" pitchFamily="18" charset="0"/>
              </a:rPr>
              <a:t>apat dilakukan berdasarkan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kerja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sama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id-ID" b="1" dirty="0">
                <a:solidFill>
                  <a:srgbClr val="FF0000"/>
                </a:solidFill>
                <a:cs typeface="Times New Roman" panose="02020603050405020304" pitchFamily="18" charset="0"/>
              </a:rPr>
              <a:t>antar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Pemda</a:t>
            </a:r>
            <a:r>
              <a:rPr lang="en-US" dirty="0">
                <a:cs typeface="Times New Roman" panose="02020603050405020304" pitchFamily="18" charset="0"/>
              </a:rPr>
              <a:t> b</a:t>
            </a:r>
            <a:r>
              <a:rPr lang="id-ID" dirty="0">
                <a:cs typeface="Times New Roman" panose="02020603050405020304" pitchFamily="18" charset="0"/>
              </a:rPr>
              <a:t>agi Sekolah yang berada di daerah perbatasan </a:t>
            </a:r>
            <a:r>
              <a:rPr lang="en-US" dirty="0">
                <a:cs typeface="Times New Roman" panose="02020603050405020304" pitchFamily="18" charset="0"/>
              </a:rPr>
              <a:t>Prov/</a:t>
            </a:r>
            <a:r>
              <a:rPr lang="en-US" dirty="0" err="1">
                <a:cs typeface="Times New Roman" panose="02020603050405020304" pitchFamily="18" charset="0"/>
              </a:rPr>
              <a:t>Kab</a:t>
            </a:r>
            <a:r>
              <a:rPr lang="en-US" dirty="0">
                <a:cs typeface="Times New Roman" panose="02020603050405020304" pitchFamily="18" charset="0"/>
              </a:rPr>
              <a:t>/Kota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BCB6B6-E404-43C0-9498-AC58EC4793AF}"/>
              </a:ext>
            </a:extLst>
          </p:cNvPr>
          <p:cNvSpPr/>
          <p:nvPr/>
        </p:nvSpPr>
        <p:spPr>
          <a:xfrm>
            <a:off x="9461557" y="2860909"/>
            <a:ext cx="2242763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2" indent="-287338">
              <a:lnSpc>
                <a:spcPts val="2500"/>
              </a:lnSpc>
              <a:buFont typeface="+mj-lt"/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W</a:t>
            </a:r>
            <a:r>
              <a:rPr lang="id-ID" dirty="0">
                <a:cs typeface="Times New Roman" panose="02020603050405020304" pitchFamily="18" charset="0"/>
              </a:rPr>
              <a:t>ajib diumumkan </a:t>
            </a:r>
            <a:r>
              <a:rPr lang="id-ID" b="1" dirty="0">
                <a:solidFill>
                  <a:srgbClr val="FF0000"/>
                </a:solidFill>
                <a:cs typeface="Times New Roman" panose="02020603050405020304" pitchFamily="18" charset="0"/>
              </a:rPr>
              <a:t>paling lama 1 bulan sebelum pengumuman PPDB</a:t>
            </a:r>
            <a:endParaRPr 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7338" lvl="2" indent="-287338">
              <a:lnSpc>
                <a:spcPts val="25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Wajib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dilaporkan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Menteri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UPT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Kementerian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di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daerah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3BC0D791-8DA4-4C76-96CC-A8A4709779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764" y="1327975"/>
          <a:ext cx="857305" cy="88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CorelDRAW" r:id="rId4" imgW="4614021" imgH="4744705" progId="CorelDraw.Graphic.17">
                  <p:embed/>
                </p:oleObj>
              </mc:Choice>
              <mc:Fallback>
                <p:oleObj name="CorelDRAW" r:id="rId4" imgW="4614021" imgH="474470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6764" y="1327975"/>
                        <a:ext cx="857305" cy="881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6A78C645-F81C-4202-994C-FC931650B8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5709" y="1354180"/>
          <a:ext cx="856450" cy="92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CorelDRAW" r:id="rId6" imgW="2085661" imgH="2243319" progId="CorelDraw.Graphic.17">
                  <p:embed/>
                </p:oleObj>
              </mc:Choice>
              <mc:Fallback>
                <p:oleObj name="CorelDRAW" r:id="rId6" imgW="2085661" imgH="224331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15709" y="1354180"/>
                        <a:ext cx="856450" cy="92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04C86749-4DD7-4B8B-845A-9F7C2B9FFB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14443" y="1489238"/>
          <a:ext cx="856450" cy="72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CorelDRAW" r:id="rId8" imgW="5469828" imgH="4649962" progId="CorelDraw.Graphic.17">
                  <p:embed/>
                </p:oleObj>
              </mc:Choice>
              <mc:Fallback>
                <p:oleObj name="CorelDRAW" r:id="rId8" imgW="5469828" imgH="4649962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14443" y="1489238"/>
                        <a:ext cx="856450" cy="727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2D23367-99C6-4BC5-B7E3-5FB0D8DF01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8844"/>
          <a:stretch/>
        </p:blipFill>
        <p:spPr>
          <a:xfrm>
            <a:off x="84912" y="108180"/>
            <a:ext cx="418947" cy="397663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4C6B187-6536-42DE-9963-A25088D3CBC9}"/>
              </a:ext>
            </a:extLst>
          </p:cNvPr>
          <p:cNvCxnSpPr>
            <a:cxnSpLocks/>
          </p:cNvCxnSpPr>
          <p:nvPr/>
        </p:nvCxnSpPr>
        <p:spPr>
          <a:xfrm>
            <a:off x="543887" y="108180"/>
            <a:ext cx="0" cy="37599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D156A40-655F-4009-BAF6-EFA1200C0088}"/>
              </a:ext>
            </a:extLst>
          </p:cNvPr>
          <p:cNvSpPr/>
          <p:nvPr/>
        </p:nvSpPr>
        <p:spPr>
          <a:xfrm>
            <a:off x="590703" y="45401"/>
            <a:ext cx="3451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PENETAPAN ZONASI</a:t>
            </a:r>
            <a:endParaRPr lang="id-ID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9E602C4-40EB-4CA0-AB2F-04ACDE92BC40}"/>
              </a:ext>
            </a:extLst>
          </p:cNvPr>
          <p:cNvSpPr/>
          <p:nvPr/>
        </p:nvSpPr>
        <p:spPr>
          <a:xfrm>
            <a:off x="3644428" y="2339033"/>
            <a:ext cx="1304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Penetapan</a:t>
            </a:r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semua</a:t>
            </a:r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wilayah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52" name="Content Placeholder 6">
            <a:extLst>
              <a:ext uri="{FF2B5EF4-FFF2-40B4-BE49-F238E27FC236}">
                <a16:creationId xmlns:a16="http://schemas.microsoft.com/office/drawing/2014/main" xmlns="" id="{B6F742B2-6658-4EC6-AC03-C4B5AC42B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4" b="-1"/>
          <a:stretch/>
        </p:blipFill>
        <p:spPr>
          <a:xfrm>
            <a:off x="0" y="6718246"/>
            <a:ext cx="12198028" cy="149295"/>
          </a:xfrm>
        </p:spPr>
      </p:pic>
      <p:sp>
        <p:nvSpPr>
          <p:cNvPr id="53" name="Arrow: Pentagon 52">
            <a:extLst>
              <a:ext uri="{FF2B5EF4-FFF2-40B4-BE49-F238E27FC236}">
                <a16:creationId xmlns:a16="http://schemas.microsoft.com/office/drawing/2014/main" xmlns="" id="{52253513-9027-4413-A1CE-6BD9E4B33489}"/>
              </a:ext>
            </a:extLst>
          </p:cNvPr>
          <p:cNvSpPr/>
          <p:nvPr/>
        </p:nvSpPr>
        <p:spPr>
          <a:xfrm>
            <a:off x="2794222" y="2339033"/>
            <a:ext cx="3443938" cy="506292"/>
          </a:xfrm>
          <a:prstGeom prst="homePlate">
            <a:avLst/>
          </a:prstGeom>
          <a:solidFill>
            <a:srgbClr val="FFCE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Penetapan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Wilayah</a:t>
            </a: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xmlns="" id="{4C2CBD69-3AC9-4E5F-894D-8C777EF77353}"/>
              </a:ext>
            </a:extLst>
          </p:cNvPr>
          <p:cNvSpPr/>
          <p:nvPr/>
        </p:nvSpPr>
        <p:spPr>
          <a:xfrm>
            <a:off x="6663317" y="2339875"/>
            <a:ext cx="2496452" cy="506292"/>
          </a:xfrm>
          <a:prstGeom prst="homePlate">
            <a:avLst/>
          </a:prstGeom>
          <a:solidFill>
            <a:srgbClr val="F78C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Kerja</a:t>
            </a:r>
            <a:r>
              <a:rPr lang="en-US" sz="2000" b="1" dirty="0"/>
              <a:t> Sama </a:t>
            </a:r>
            <a:r>
              <a:rPr lang="en-US" sz="2000" b="1" dirty="0" err="1"/>
              <a:t>Pemda</a:t>
            </a:r>
            <a:endParaRPr lang="en-US" sz="2000" b="1" dirty="0"/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3B14F76E-68AD-4C32-A506-8A2DADFCE66C}"/>
              </a:ext>
            </a:extLst>
          </p:cNvPr>
          <p:cNvSpPr/>
          <p:nvPr/>
        </p:nvSpPr>
        <p:spPr>
          <a:xfrm>
            <a:off x="9559901" y="2331407"/>
            <a:ext cx="2144419" cy="506292"/>
          </a:xfrm>
          <a:prstGeom prst="homePlate">
            <a:avLst/>
          </a:prstGeom>
          <a:solidFill>
            <a:srgbClr val="F742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Pengumuman</a:t>
            </a:r>
            <a:endParaRPr lang="en-US" sz="2000" b="1" dirty="0"/>
          </a:p>
        </p:txBody>
      </p:sp>
      <p:sp>
        <p:nvSpPr>
          <p:cNvPr id="56" name="Arrow: Pentagon 55">
            <a:extLst>
              <a:ext uri="{FF2B5EF4-FFF2-40B4-BE49-F238E27FC236}">
                <a16:creationId xmlns:a16="http://schemas.microsoft.com/office/drawing/2014/main" xmlns="" id="{BD7F0A7C-61F0-49AA-8527-F424D20B5D87}"/>
              </a:ext>
            </a:extLst>
          </p:cNvPr>
          <p:cNvSpPr/>
          <p:nvPr/>
        </p:nvSpPr>
        <p:spPr>
          <a:xfrm>
            <a:off x="372928" y="2339033"/>
            <a:ext cx="2021157" cy="506292"/>
          </a:xfrm>
          <a:prstGeom prst="homePlate">
            <a:avLst/>
          </a:prstGeom>
          <a:solidFill>
            <a:srgbClr val="21BD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Pelibatan</a:t>
            </a:r>
            <a:r>
              <a:rPr lang="en-US" sz="2000" b="1" dirty="0"/>
              <a:t> MKKS</a:t>
            </a: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xmlns="" id="{BCF65567-A795-4556-B367-7A605BF4FC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1989" y="1385030"/>
          <a:ext cx="856450" cy="887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CorelDRAW" r:id="rId12" imgW="4035434" imgH="4180447" progId="CorelDraw.Graphic.17">
                  <p:embed/>
                </p:oleObj>
              </mc:Choice>
              <mc:Fallback>
                <p:oleObj name="CorelDRAW" r:id="rId12" imgW="4035434" imgH="418044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91989" y="1385030"/>
                        <a:ext cx="856450" cy="887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1CE953C-B14B-46EC-BBCD-5CDC0C0B3A9E}"/>
              </a:ext>
            </a:extLst>
          </p:cNvPr>
          <p:cNvSpPr/>
          <p:nvPr/>
        </p:nvSpPr>
        <p:spPr>
          <a:xfrm>
            <a:off x="1985099" y="662040"/>
            <a:ext cx="8221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id-ID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rinsip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: “</a:t>
            </a:r>
            <a:r>
              <a:rPr lang="id-ID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Mendekatkan Domisili 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id-ID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eserta 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id-ID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idik Dengan 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id-ID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ekolah</a:t>
            </a:r>
            <a:r>
              <a:rPr 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4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2163</Words>
  <Application>Microsoft Office PowerPoint</Application>
  <PresentationFormat>Custom</PresentationFormat>
  <Paragraphs>302</Paragraphs>
  <Slides>23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PERSYARATAN (MASIH SAMA DENGAN PERMENDIKBUD 44/2019 TENTANG PPDB)</vt:lpstr>
      <vt:lpstr>Perubahan Proporsi Jalur PPDB</vt:lpstr>
      <vt:lpstr>Pelibatan Sekolah Swasta dalam PPDB</vt:lpstr>
      <vt:lpstr>PowerPoint Presentation</vt:lpstr>
      <vt:lpstr>PowerPoint Presentation</vt:lpstr>
      <vt:lpstr>Jalur Afirmasi untuk Penyandang Disabilitas</vt:lpstr>
      <vt:lpstr>Jalur Afirmasi (Minimal 15%)</vt:lpstr>
      <vt:lpstr>Jalur Perpindahan Orang tua/wali (Maksimal 5%)</vt:lpstr>
      <vt:lpstr>Jalur Prestasi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kemen dikbud</dc:creator>
  <cp:lastModifiedBy>Alex Firngadi</cp:lastModifiedBy>
  <cp:revision>184</cp:revision>
  <cp:lastPrinted>2020-12-17T07:21:06Z</cp:lastPrinted>
  <dcterms:created xsi:type="dcterms:W3CDTF">2020-09-08T03:43:36Z</dcterms:created>
  <dcterms:modified xsi:type="dcterms:W3CDTF">2020-12-17T07:35:52Z</dcterms:modified>
</cp:coreProperties>
</file>